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7" r:id="rId2"/>
    <p:sldId id="260" r:id="rId3"/>
    <p:sldId id="293" r:id="rId4"/>
    <p:sldId id="313" r:id="rId5"/>
    <p:sldId id="288" r:id="rId6"/>
    <p:sldId id="289" r:id="rId7"/>
    <p:sldId id="314" r:id="rId8"/>
    <p:sldId id="292" r:id="rId9"/>
    <p:sldId id="294" r:id="rId10"/>
    <p:sldId id="296" r:id="rId11"/>
    <p:sldId id="291" r:id="rId12"/>
    <p:sldId id="295" r:id="rId13"/>
    <p:sldId id="259" r:id="rId14"/>
    <p:sldId id="297" r:id="rId15"/>
    <p:sldId id="298" r:id="rId16"/>
    <p:sldId id="299" r:id="rId17"/>
    <p:sldId id="300" r:id="rId18"/>
    <p:sldId id="322" r:id="rId19"/>
    <p:sldId id="301" r:id="rId20"/>
    <p:sldId id="303" r:id="rId21"/>
    <p:sldId id="302" r:id="rId22"/>
    <p:sldId id="305" r:id="rId23"/>
    <p:sldId id="315" r:id="rId24"/>
    <p:sldId id="316" r:id="rId25"/>
    <p:sldId id="317" r:id="rId26"/>
    <p:sldId id="318" r:id="rId27"/>
    <p:sldId id="319" r:id="rId28"/>
    <p:sldId id="320" r:id="rId29"/>
    <p:sldId id="307" r:id="rId30"/>
    <p:sldId id="306" r:id="rId31"/>
    <p:sldId id="308" r:id="rId32"/>
    <p:sldId id="309" r:id="rId33"/>
    <p:sldId id="310" r:id="rId34"/>
    <p:sldId id="311" r:id="rId35"/>
    <p:sldId id="312" r:id="rId36"/>
    <p:sldId id="304" r:id="rId37"/>
    <p:sldId id="321" r:id="rId38"/>
    <p:sldId id="323" r:id="rId39"/>
    <p:sldId id="325" r:id="rId40"/>
    <p:sldId id="287" r:id="rId41"/>
  </p:sldIdLst>
  <p:sldSz cx="12192000" cy="6858000"/>
  <p:notesSz cx="6858000" cy="9144000"/>
  <p:defaultTextStyle>
    <a:defPPr>
      <a:defRPr lang="en-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CD6"/>
    <a:srgbClr val="03589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54"/>
    <p:restoredTop sz="96327"/>
  </p:normalViewPr>
  <p:slideViewPr>
    <p:cSldViewPr snapToGrid="0">
      <p:cViewPr varScale="1">
        <p:scale>
          <a:sx n="183" d="100"/>
          <a:sy n="183" d="100"/>
        </p:scale>
        <p:origin x="232"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jpe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gif>
</file>

<file path=ppt/media/image80.png>
</file>

<file path=ppt/media/image81.png>
</file>

<file path=ppt/media/image82.png>
</file>

<file path=ppt/media/image83.png>
</file>

<file path=ppt/media/image84.png>
</file>

<file path=ppt/media/image85.png>
</file>

<file path=ppt/media/image8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R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AFB835-428A-B84A-884B-39C7AE7D9895}" type="datetimeFigureOut">
              <a:rPr lang="en-RO" smtClean="0"/>
              <a:t>22.09.2023</a:t>
            </a:fld>
            <a:endParaRPr lang="en-R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R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R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B4C4C9-DAEA-3C44-91DF-D9D988D64479}" type="slidenum">
              <a:rPr lang="en-RO" smtClean="0"/>
              <a:t>‹#›</a:t>
            </a:fld>
            <a:endParaRPr lang="en-RO"/>
          </a:p>
        </p:txBody>
      </p:sp>
    </p:spTree>
    <p:extLst>
      <p:ext uri="{BB962C8B-B14F-4D97-AF65-F5344CB8AC3E}">
        <p14:creationId xmlns:p14="http://schemas.microsoft.com/office/powerpoint/2010/main" val="4269448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p:txBody>
      </p:sp>
      <p:sp>
        <p:nvSpPr>
          <p:cNvPr id="4" name="Slide Number Placeholder 3"/>
          <p:cNvSpPr>
            <a:spLocks noGrp="1"/>
          </p:cNvSpPr>
          <p:nvPr>
            <p:ph type="sldNum" sz="quarter" idx="5"/>
          </p:nvPr>
        </p:nvSpPr>
        <p:spPr/>
        <p:txBody>
          <a:bodyPr/>
          <a:lstStyle/>
          <a:p>
            <a:fld id="{EFB4C4C9-DAEA-3C44-91DF-D9D988D64479}" type="slidenum">
              <a:rPr lang="en-RO" smtClean="0"/>
              <a:t>1</a:t>
            </a:fld>
            <a:endParaRPr lang="en-RO"/>
          </a:p>
        </p:txBody>
      </p:sp>
    </p:spTree>
    <p:extLst>
      <p:ext uri="{BB962C8B-B14F-4D97-AF65-F5344CB8AC3E}">
        <p14:creationId xmlns:p14="http://schemas.microsoft.com/office/powerpoint/2010/main" val="1277165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7D9E3-08FF-4554-8B58-3F26A5195EA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RO"/>
          </a:p>
        </p:txBody>
      </p:sp>
      <p:sp>
        <p:nvSpPr>
          <p:cNvPr id="3" name="Subtitle 2">
            <a:extLst>
              <a:ext uri="{FF2B5EF4-FFF2-40B4-BE49-F238E27FC236}">
                <a16:creationId xmlns:a16="http://schemas.microsoft.com/office/drawing/2014/main" id="{5BFA0DD4-9299-0DA6-1C07-2A4E072CFE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RO"/>
          </a:p>
        </p:txBody>
      </p:sp>
      <p:sp>
        <p:nvSpPr>
          <p:cNvPr id="4" name="Date Placeholder 3">
            <a:extLst>
              <a:ext uri="{FF2B5EF4-FFF2-40B4-BE49-F238E27FC236}">
                <a16:creationId xmlns:a16="http://schemas.microsoft.com/office/drawing/2014/main" id="{B8E18207-E3AF-7BC2-B838-AB00CB5A5118}"/>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5" name="Footer Placeholder 4">
            <a:extLst>
              <a:ext uri="{FF2B5EF4-FFF2-40B4-BE49-F238E27FC236}">
                <a16:creationId xmlns:a16="http://schemas.microsoft.com/office/drawing/2014/main" id="{AB600E6A-07AA-A3B7-3018-4CB55BC2D541}"/>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9F8FAB23-59CC-D04E-D2F2-E4585386E15C}"/>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3520977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5DBAD-30D9-C1F7-FF61-AA621DB31B39}"/>
              </a:ext>
            </a:extLst>
          </p:cNvPr>
          <p:cNvSpPr>
            <a:spLocks noGrp="1"/>
          </p:cNvSpPr>
          <p:nvPr>
            <p:ph type="title"/>
          </p:nvPr>
        </p:nvSpPr>
        <p:spPr/>
        <p:txBody>
          <a:bodyPr/>
          <a:lstStyle/>
          <a:p>
            <a:r>
              <a:rPr lang="en-GB"/>
              <a:t>Click to edit Master title style</a:t>
            </a:r>
            <a:endParaRPr lang="en-RO"/>
          </a:p>
        </p:txBody>
      </p:sp>
      <p:sp>
        <p:nvSpPr>
          <p:cNvPr id="3" name="Vertical Text Placeholder 2">
            <a:extLst>
              <a:ext uri="{FF2B5EF4-FFF2-40B4-BE49-F238E27FC236}">
                <a16:creationId xmlns:a16="http://schemas.microsoft.com/office/drawing/2014/main" id="{3DABB88B-8DBC-6D30-6A9A-10965E2B26B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Date Placeholder 3">
            <a:extLst>
              <a:ext uri="{FF2B5EF4-FFF2-40B4-BE49-F238E27FC236}">
                <a16:creationId xmlns:a16="http://schemas.microsoft.com/office/drawing/2014/main" id="{897AD753-A377-277C-6D86-14B6F1F75366}"/>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5" name="Footer Placeholder 4">
            <a:extLst>
              <a:ext uri="{FF2B5EF4-FFF2-40B4-BE49-F238E27FC236}">
                <a16:creationId xmlns:a16="http://schemas.microsoft.com/office/drawing/2014/main" id="{F68E7266-3564-80AC-C82B-BDA0DA725D32}"/>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EECD0FE8-527F-7CE9-6034-22F44875D106}"/>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3294471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858D83-7C7F-61E1-6ABE-1CB7C4063B3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RO"/>
          </a:p>
        </p:txBody>
      </p:sp>
      <p:sp>
        <p:nvSpPr>
          <p:cNvPr id="3" name="Vertical Text Placeholder 2">
            <a:extLst>
              <a:ext uri="{FF2B5EF4-FFF2-40B4-BE49-F238E27FC236}">
                <a16:creationId xmlns:a16="http://schemas.microsoft.com/office/drawing/2014/main" id="{027AD536-CD9E-B2F8-4042-5FA1EA14AC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Date Placeholder 3">
            <a:extLst>
              <a:ext uri="{FF2B5EF4-FFF2-40B4-BE49-F238E27FC236}">
                <a16:creationId xmlns:a16="http://schemas.microsoft.com/office/drawing/2014/main" id="{A1048103-C74A-8686-7F12-C889F3726FDF}"/>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5" name="Footer Placeholder 4">
            <a:extLst>
              <a:ext uri="{FF2B5EF4-FFF2-40B4-BE49-F238E27FC236}">
                <a16:creationId xmlns:a16="http://schemas.microsoft.com/office/drawing/2014/main" id="{4EC1B99C-6E7E-C873-DBCB-699308D08523}"/>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4D8D93A5-62E7-DE20-6AAA-156617EE9431}"/>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1257475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D300338-2E84-36AB-C2B4-C2C1892DC51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99326" y="164038"/>
            <a:ext cx="923400" cy="502330"/>
          </a:xfrm>
          <a:prstGeom prst="rect">
            <a:avLst/>
          </a:prstGeom>
        </p:spPr>
      </p:pic>
    </p:spTree>
    <p:extLst>
      <p:ext uri="{BB962C8B-B14F-4D97-AF65-F5344CB8AC3E}">
        <p14:creationId xmlns:p14="http://schemas.microsoft.com/office/powerpoint/2010/main" val="284968632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C074E-1B10-813D-9E06-581C516A674E}"/>
              </a:ext>
            </a:extLst>
          </p:cNvPr>
          <p:cNvSpPr>
            <a:spLocks noGrp="1"/>
          </p:cNvSpPr>
          <p:nvPr>
            <p:ph type="title"/>
          </p:nvPr>
        </p:nvSpPr>
        <p:spPr/>
        <p:txBody>
          <a:bodyPr/>
          <a:lstStyle/>
          <a:p>
            <a:r>
              <a:rPr lang="en-GB"/>
              <a:t>Click to edit Master title style</a:t>
            </a:r>
            <a:endParaRPr lang="en-RO"/>
          </a:p>
        </p:txBody>
      </p:sp>
      <p:sp>
        <p:nvSpPr>
          <p:cNvPr id="3" name="Content Placeholder 2">
            <a:extLst>
              <a:ext uri="{FF2B5EF4-FFF2-40B4-BE49-F238E27FC236}">
                <a16:creationId xmlns:a16="http://schemas.microsoft.com/office/drawing/2014/main" id="{DBF6D381-25A9-49E1-636C-4749419D16A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Date Placeholder 3">
            <a:extLst>
              <a:ext uri="{FF2B5EF4-FFF2-40B4-BE49-F238E27FC236}">
                <a16:creationId xmlns:a16="http://schemas.microsoft.com/office/drawing/2014/main" id="{49521F68-8E63-2E95-DFE5-2C3E9FDF2CE4}"/>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5" name="Footer Placeholder 4">
            <a:extLst>
              <a:ext uri="{FF2B5EF4-FFF2-40B4-BE49-F238E27FC236}">
                <a16:creationId xmlns:a16="http://schemas.microsoft.com/office/drawing/2014/main" id="{E6C152F4-922F-351C-DBFB-04CEDF485F8B}"/>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E757491F-D24A-4ACB-A27F-5FDD3C57A90D}"/>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3556439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7C947-D272-8375-95D0-DE50B428E0C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RO"/>
          </a:p>
        </p:txBody>
      </p:sp>
      <p:sp>
        <p:nvSpPr>
          <p:cNvPr id="3" name="Text Placeholder 2">
            <a:extLst>
              <a:ext uri="{FF2B5EF4-FFF2-40B4-BE49-F238E27FC236}">
                <a16:creationId xmlns:a16="http://schemas.microsoft.com/office/drawing/2014/main" id="{69060A43-9417-25F5-DC8F-E098D86D50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E710967-020D-503C-6252-E6062113FB81}"/>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5" name="Footer Placeholder 4">
            <a:extLst>
              <a:ext uri="{FF2B5EF4-FFF2-40B4-BE49-F238E27FC236}">
                <a16:creationId xmlns:a16="http://schemas.microsoft.com/office/drawing/2014/main" id="{D86D16C4-7C4A-39B2-B8F7-30D656F883BC}"/>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EB45D1BF-628B-01E3-5B38-0DD4122391AE}"/>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2837409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CC10D-046B-67A0-F029-C035BAE2AB2E}"/>
              </a:ext>
            </a:extLst>
          </p:cNvPr>
          <p:cNvSpPr>
            <a:spLocks noGrp="1"/>
          </p:cNvSpPr>
          <p:nvPr>
            <p:ph type="title"/>
          </p:nvPr>
        </p:nvSpPr>
        <p:spPr/>
        <p:txBody>
          <a:bodyPr/>
          <a:lstStyle/>
          <a:p>
            <a:r>
              <a:rPr lang="en-GB"/>
              <a:t>Click to edit Master title style</a:t>
            </a:r>
            <a:endParaRPr lang="en-RO"/>
          </a:p>
        </p:txBody>
      </p:sp>
      <p:sp>
        <p:nvSpPr>
          <p:cNvPr id="3" name="Content Placeholder 2">
            <a:extLst>
              <a:ext uri="{FF2B5EF4-FFF2-40B4-BE49-F238E27FC236}">
                <a16:creationId xmlns:a16="http://schemas.microsoft.com/office/drawing/2014/main" id="{6CD658BA-4E8F-EB18-2FE3-7F5E465ADB9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Content Placeholder 3">
            <a:extLst>
              <a:ext uri="{FF2B5EF4-FFF2-40B4-BE49-F238E27FC236}">
                <a16:creationId xmlns:a16="http://schemas.microsoft.com/office/drawing/2014/main" id="{4067F5AA-4E02-C50A-A077-8114341DF7C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5" name="Date Placeholder 4">
            <a:extLst>
              <a:ext uri="{FF2B5EF4-FFF2-40B4-BE49-F238E27FC236}">
                <a16:creationId xmlns:a16="http://schemas.microsoft.com/office/drawing/2014/main" id="{8867C6CB-AE58-6477-4A2C-2ECAAFCEEB21}"/>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6" name="Footer Placeholder 5">
            <a:extLst>
              <a:ext uri="{FF2B5EF4-FFF2-40B4-BE49-F238E27FC236}">
                <a16:creationId xmlns:a16="http://schemas.microsoft.com/office/drawing/2014/main" id="{7A396B03-DF98-2DC4-84D3-1FBD158E496C}"/>
              </a:ext>
            </a:extLst>
          </p:cNvPr>
          <p:cNvSpPr>
            <a:spLocks noGrp="1"/>
          </p:cNvSpPr>
          <p:nvPr>
            <p:ph type="ftr" sz="quarter" idx="11"/>
          </p:nvPr>
        </p:nvSpPr>
        <p:spPr/>
        <p:txBody>
          <a:bodyPr/>
          <a:lstStyle/>
          <a:p>
            <a:endParaRPr lang="en-RO"/>
          </a:p>
        </p:txBody>
      </p:sp>
      <p:sp>
        <p:nvSpPr>
          <p:cNvPr id="7" name="Slide Number Placeholder 6">
            <a:extLst>
              <a:ext uri="{FF2B5EF4-FFF2-40B4-BE49-F238E27FC236}">
                <a16:creationId xmlns:a16="http://schemas.microsoft.com/office/drawing/2014/main" id="{68378311-04D6-CC0B-2E96-977CC3CD48D5}"/>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1486859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87BA-B268-EC7E-680A-CD8BF4036768}"/>
              </a:ext>
            </a:extLst>
          </p:cNvPr>
          <p:cNvSpPr>
            <a:spLocks noGrp="1"/>
          </p:cNvSpPr>
          <p:nvPr>
            <p:ph type="title"/>
          </p:nvPr>
        </p:nvSpPr>
        <p:spPr>
          <a:xfrm>
            <a:off x="839788" y="365125"/>
            <a:ext cx="10515600" cy="1325563"/>
          </a:xfrm>
        </p:spPr>
        <p:txBody>
          <a:bodyPr/>
          <a:lstStyle/>
          <a:p>
            <a:r>
              <a:rPr lang="en-GB"/>
              <a:t>Click to edit Master title style</a:t>
            </a:r>
            <a:endParaRPr lang="en-RO"/>
          </a:p>
        </p:txBody>
      </p:sp>
      <p:sp>
        <p:nvSpPr>
          <p:cNvPr id="3" name="Text Placeholder 2">
            <a:extLst>
              <a:ext uri="{FF2B5EF4-FFF2-40B4-BE49-F238E27FC236}">
                <a16:creationId xmlns:a16="http://schemas.microsoft.com/office/drawing/2014/main" id="{F66109FA-098E-8D29-ED85-A5C484B8DE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717D3FE-2347-C07B-F97C-B3725EEE608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5" name="Text Placeholder 4">
            <a:extLst>
              <a:ext uri="{FF2B5EF4-FFF2-40B4-BE49-F238E27FC236}">
                <a16:creationId xmlns:a16="http://schemas.microsoft.com/office/drawing/2014/main" id="{22BDA0B9-6711-62E5-4587-A3D5008988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B768257-6982-9F6B-657E-6514737EDA3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7" name="Date Placeholder 6">
            <a:extLst>
              <a:ext uri="{FF2B5EF4-FFF2-40B4-BE49-F238E27FC236}">
                <a16:creationId xmlns:a16="http://schemas.microsoft.com/office/drawing/2014/main" id="{37F29C51-506F-3D0D-970C-BD7912AC4C9B}"/>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8" name="Footer Placeholder 7">
            <a:extLst>
              <a:ext uri="{FF2B5EF4-FFF2-40B4-BE49-F238E27FC236}">
                <a16:creationId xmlns:a16="http://schemas.microsoft.com/office/drawing/2014/main" id="{E0C7E104-2D78-C856-BA34-18B8285BBEE2}"/>
              </a:ext>
            </a:extLst>
          </p:cNvPr>
          <p:cNvSpPr>
            <a:spLocks noGrp="1"/>
          </p:cNvSpPr>
          <p:nvPr>
            <p:ph type="ftr" sz="quarter" idx="11"/>
          </p:nvPr>
        </p:nvSpPr>
        <p:spPr/>
        <p:txBody>
          <a:bodyPr/>
          <a:lstStyle/>
          <a:p>
            <a:endParaRPr lang="en-RO"/>
          </a:p>
        </p:txBody>
      </p:sp>
      <p:sp>
        <p:nvSpPr>
          <p:cNvPr id="9" name="Slide Number Placeholder 8">
            <a:extLst>
              <a:ext uri="{FF2B5EF4-FFF2-40B4-BE49-F238E27FC236}">
                <a16:creationId xmlns:a16="http://schemas.microsoft.com/office/drawing/2014/main" id="{EED0E777-8B37-2BA1-4AFA-8F529386C56D}"/>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3217860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98877-7A7E-A0FA-F171-05B8E20EFC82}"/>
              </a:ext>
            </a:extLst>
          </p:cNvPr>
          <p:cNvSpPr>
            <a:spLocks noGrp="1"/>
          </p:cNvSpPr>
          <p:nvPr>
            <p:ph type="title"/>
          </p:nvPr>
        </p:nvSpPr>
        <p:spPr/>
        <p:txBody>
          <a:bodyPr/>
          <a:lstStyle/>
          <a:p>
            <a:r>
              <a:rPr lang="en-GB"/>
              <a:t>Click to edit Master title style</a:t>
            </a:r>
            <a:endParaRPr lang="en-RO"/>
          </a:p>
        </p:txBody>
      </p:sp>
      <p:sp>
        <p:nvSpPr>
          <p:cNvPr id="3" name="Date Placeholder 2">
            <a:extLst>
              <a:ext uri="{FF2B5EF4-FFF2-40B4-BE49-F238E27FC236}">
                <a16:creationId xmlns:a16="http://schemas.microsoft.com/office/drawing/2014/main" id="{44F81D7C-5A94-3D94-9D56-8934381F4310}"/>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4" name="Footer Placeholder 3">
            <a:extLst>
              <a:ext uri="{FF2B5EF4-FFF2-40B4-BE49-F238E27FC236}">
                <a16:creationId xmlns:a16="http://schemas.microsoft.com/office/drawing/2014/main" id="{3DFA744F-6406-0AA6-F99C-AE8C39EC22A7}"/>
              </a:ext>
            </a:extLst>
          </p:cNvPr>
          <p:cNvSpPr>
            <a:spLocks noGrp="1"/>
          </p:cNvSpPr>
          <p:nvPr>
            <p:ph type="ftr" sz="quarter" idx="11"/>
          </p:nvPr>
        </p:nvSpPr>
        <p:spPr/>
        <p:txBody>
          <a:bodyPr/>
          <a:lstStyle/>
          <a:p>
            <a:endParaRPr lang="en-RO"/>
          </a:p>
        </p:txBody>
      </p:sp>
      <p:sp>
        <p:nvSpPr>
          <p:cNvPr id="5" name="Slide Number Placeholder 4">
            <a:extLst>
              <a:ext uri="{FF2B5EF4-FFF2-40B4-BE49-F238E27FC236}">
                <a16:creationId xmlns:a16="http://schemas.microsoft.com/office/drawing/2014/main" id="{41619668-0648-927C-D891-F5C2F2BBFBB2}"/>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1735887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48065E-0C9F-0C61-B66F-4AB6953B6AD0}"/>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3" name="Footer Placeholder 2">
            <a:extLst>
              <a:ext uri="{FF2B5EF4-FFF2-40B4-BE49-F238E27FC236}">
                <a16:creationId xmlns:a16="http://schemas.microsoft.com/office/drawing/2014/main" id="{96E4E40D-11B9-2F7C-0542-BD22B77377E0}"/>
              </a:ext>
            </a:extLst>
          </p:cNvPr>
          <p:cNvSpPr>
            <a:spLocks noGrp="1"/>
          </p:cNvSpPr>
          <p:nvPr>
            <p:ph type="ftr" sz="quarter" idx="11"/>
          </p:nvPr>
        </p:nvSpPr>
        <p:spPr/>
        <p:txBody>
          <a:bodyPr/>
          <a:lstStyle/>
          <a:p>
            <a:endParaRPr lang="en-RO"/>
          </a:p>
        </p:txBody>
      </p:sp>
      <p:sp>
        <p:nvSpPr>
          <p:cNvPr id="4" name="Slide Number Placeholder 3">
            <a:extLst>
              <a:ext uri="{FF2B5EF4-FFF2-40B4-BE49-F238E27FC236}">
                <a16:creationId xmlns:a16="http://schemas.microsoft.com/office/drawing/2014/main" id="{8CEEF117-F0C1-7A51-A344-873258044E6C}"/>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977261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A2D40-EAA0-C343-B896-3216B9FB3D7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RO"/>
          </a:p>
        </p:txBody>
      </p:sp>
      <p:sp>
        <p:nvSpPr>
          <p:cNvPr id="3" name="Content Placeholder 2">
            <a:extLst>
              <a:ext uri="{FF2B5EF4-FFF2-40B4-BE49-F238E27FC236}">
                <a16:creationId xmlns:a16="http://schemas.microsoft.com/office/drawing/2014/main" id="{72CD6682-3240-7F09-44A8-F9338F89AD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Text Placeholder 3">
            <a:extLst>
              <a:ext uri="{FF2B5EF4-FFF2-40B4-BE49-F238E27FC236}">
                <a16:creationId xmlns:a16="http://schemas.microsoft.com/office/drawing/2014/main" id="{0EFC8AFE-7618-611B-9A91-E0638D9E5E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013CB9C-651D-31D5-2B2D-3B30A496A9CC}"/>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6" name="Footer Placeholder 5">
            <a:extLst>
              <a:ext uri="{FF2B5EF4-FFF2-40B4-BE49-F238E27FC236}">
                <a16:creationId xmlns:a16="http://schemas.microsoft.com/office/drawing/2014/main" id="{CF739504-3569-16E7-2194-42666E8C81C7}"/>
              </a:ext>
            </a:extLst>
          </p:cNvPr>
          <p:cNvSpPr>
            <a:spLocks noGrp="1"/>
          </p:cNvSpPr>
          <p:nvPr>
            <p:ph type="ftr" sz="quarter" idx="11"/>
          </p:nvPr>
        </p:nvSpPr>
        <p:spPr/>
        <p:txBody>
          <a:bodyPr/>
          <a:lstStyle/>
          <a:p>
            <a:endParaRPr lang="en-RO"/>
          </a:p>
        </p:txBody>
      </p:sp>
      <p:sp>
        <p:nvSpPr>
          <p:cNvPr id="7" name="Slide Number Placeholder 6">
            <a:extLst>
              <a:ext uri="{FF2B5EF4-FFF2-40B4-BE49-F238E27FC236}">
                <a16:creationId xmlns:a16="http://schemas.microsoft.com/office/drawing/2014/main" id="{35CB1A69-92AA-9A04-CCA9-94F52124E1FD}"/>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2377569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421FE-89CB-DB10-86BE-FC60F07CFDC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RO"/>
          </a:p>
        </p:txBody>
      </p:sp>
      <p:sp>
        <p:nvSpPr>
          <p:cNvPr id="3" name="Picture Placeholder 2">
            <a:extLst>
              <a:ext uri="{FF2B5EF4-FFF2-40B4-BE49-F238E27FC236}">
                <a16:creationId xmlns:a16="http://schemas.microsoft.com/office/drawing/2014/main" id="{C1B8D45A-E69B-C069-2905-01BA7066F2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RO"/>
          </a:p>
        </p:txBody>
      </p:sp>
      <p:sp>
        <p:nvSpPr>
          <p:cNvPr id="4" name="Text Placeholder 3">
            <a:extLst>
              <a:ext uri="{FF2B5EF4-FFF2-40B4-BE49-F238E27FC236}">
                <a16:creationId xmlns:a16="http://schemas.microsoft.com/office/drawing/2014/main" id="{D6B52F05-E92B-5FFF-D893-B2ED17CA2E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25D879E-E57A-4BB6-C285-2E840C6009D3}"/>
              </a:ext>
            </a:extLst>
          </p:cNvPr>
          <p:cNvSpPr>
            <a:spLocks noGrp="1"/>
          </p:cNvSpPr>
          <p:nvPr>
            <p:ph type="dt" sz="half" idx="10"/>
          </p:nvPr>
        </p:nvSpPr>
        <p:spPr/>
        <p:txBody>
          <a:bodyPr/>
          <a:lstStyle/>
          <a:p>
            <a:fld id="{420053D7-B44A-554E-86BC-A9F092E7CDAA}" type="datetimeFigureOut">
              <a:rPr lang="en-RO" smtClean="0"/>
              <a:t>22.09.2023</a:t>
            </a:fld>
            <a:endParaRPr lang="en-RO"/>
          </a:p>
        </p:txBody>
      </p:sp>
      <p:sp>
        <p:nvSpPr>
          <p:cNvPr id="6" name="Footer Placeholder 5">
            <a:extLst>
              <a:ext uri="{FF2B5EF4-FFF2-40B4-BE49-F238E27FC236}">
                <a16:creationId xmlns:a16="http://schemas.microsoft.com/office/drawing/2014/main" id="{5D21BDE1-AD67-EDE8-BE39-F3D6D2E26E95}"/>
              </a:ext>
            </a:extLst>
          </p:cNvPr>
          <p:cNvSpPr>
            <a:spLocks noGrp="1"/>
          </p:cNvSpPr>
          <p:nvPr>
            <p:ph type="ftr" sz="quarter" idx="11"/>
          </p:nvPr>
        </p:nvSpPr>
        <p:spPr/>
        <p:txBody>
          <a:bodyPr/>
          <a:lstStyle/>
          <a:p>
            <a:endParaRPr lang="en-RO"/>
          </a:p>
        </p:txBody>
      </p:sp>
      <p:sp>
        <p:nvSpPr>
          <p:cNvPr id="7" name="Slide Number Placeholder 6">
            <a:extLst>
              <a:ext uri="{FF2B5EF4-FFF2-40B4-BE49-F238E27FC236}">
                <a16:creationId xmlns:a16="http://schemas.microsoft.com/office/drawing/2014/main" id="{56BA5866-D4EC-7739-B417-611B4311B933}"/>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140283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81B475-A0C2-DA34-8CE3-3578627581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RO"/>
          </a:p>
        </p:txBody>
      </p:sp>
      <p:sp>
        <p:nvSpPr>
          <p:cNvPr id="3" name="Text Placeholder 2">
            <a:extLst>
              <a:ext uri="{FF2B5EF4-FFF2-40B4-BE49-F238E27FC236}">
                <a16:creationId xmlns:a16="http://schemas.microsoft.com/office/drawing/2014/main" id="{787C152D-0669-0F8C-D3ED-D1E79596FE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Date Placeholder 3">
            <a:extLst>
              <a:ext uri="{FF2B5EF4-FFF2-40B4-BE49-F238E27FC236}">
                <a16:creationId xmlns:a16="http://schemas.microsoft.com/office/drawing/2014/main" id="{76DA37B3-A5D4-DE9B-95DD-1F4315681A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0053D7-B44A-554E-86BC-A9F092E7CDAA}" type="datetimeFigureOut">
              <a:rPr lang="en-RO" smtClean="0"/>
              <a:t>22.09.2023</a:t>
            </a:fld>
            <a:endParaRPr lang="en-RO"/>
          </a:p>
        </p:txBody>
      </p:sp>
      <p:sp>
        <p:nvSpPr>
          <p:cNvPr id="5" name="Footer Placeholder 4">
            <a:extLst>
              <a:ext uri="{FF2B5EF4-FFF2-40B4-BE49-F238E27FC236}">
                <a16:creationId xmlns:a16="http://schemas.microsoft.com/office/drawing/2014/main" id="{434180AC-671A-17A8-20C2-3F041DD018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RO"/>
          </a:p>
        </p:txBody>
      </p:sp>
      <p:sp>
        <p:nvSpPr>
          <p:cNvPr id="6" name="Slide Number Placeholder 5">
            <a:extLst>
              <a:ext uri="{FF2B5EF4-FFF2-40B4-BE49-F238E27FC236}">
                <a16:creationId xmlns:a16="http://schemas.microsoft.com/office/drawing/2014/main" id="{5F2338A6-16D0-AE0A-C580-1D6BC9C110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1AC0ED-6467-3448-A5C8-69BC81C53D03}" type="slidenum">
              <a:rPr lang="en-RO" smtClean="0"/>
              <a:t>‹#›</a:t>
            </a:fld>
            <a:endParaRPr lang="en-RO"/>
          </a:p>
        </p:txBody>
      </p:sp>
    </p:spTree>
    <p:extLst>
      <p:ext uri="{BB962C8B-B14F-4D97-AF65-F5344CB8AC3E}">
        <p14:creationId xmlns:p14="http://schemas.microsoft.com/office/powerpoint/2010/main" val="31605443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5.png"/><Relationship Id="rId1" Type="http://schemas.openxmlformats.org/officeDocument/2006/relationships/slideLayout" Target="../slideLayouts/slideLayout12.xml"/><Relationship Id="rId6" Type="http://schemas.openxmlformats.org/officeDocument/2006/relationships/image" Target="../media/image18.jpe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7" Type="http://schemas.microsoft.com/office/2007/relationships/hdphoto" Target="../media/hdphoto7.wdp"/><Relationship Id="rId2" Type="http://schemas.openxmlformats.org/officeDocument/2006/relationships/image" Target="../media/image20.png"/><Relationship Id="rId1" Type="http://schemas.openxmlformats.org/officeDocument/2006/relationships/slideLayout" Target="../slideLayouts/slideLayout12.xml"/><Relationship Id="rId6" Type="http://schemas.openxmlformats.org/officeDocument/2006/relationships/image" Target="../media/image23.png"/><Relationship Id="rId5" Type="http://schemas.microsoft.com/office/2007/relationships/hdphoto" Target="../media/hdphoto6.wdp"/><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2.xml"/><Relationship Id="rId4" Type="http://schemas.microsoft.com/office/2007/relationships/hdphoto" Target="../media/hdphoto8.wdp"/></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hdphoto" Target="../media/hdphoto9.wdp"/><Relationship Id="rId7" Type="http://schemas.microsoft.com/office/2007/relationships/hdphoto" Target="../media/hdphoto11.wdp"/><Relationship Id="rId2" Type="http://schemas.openxmlformats.org/officeDocument/2006/relationships/image" Target="../media/image31.png"/><Relationship Id="rId1" Type="http://schemas.openxmlformats.org/officeDocument/2006/relationships/slideLayout" Target="../slideLayouts/slideLayout12.xml"/><Relationship Id="rId6" Type="http://schemas.openxmlformats.org/officeDocument/2006/relationships/image" Target="../media/image33.png"/><Relationship Id="rId11" Type="http://schemas.openxmlformats.org/officeDocument/2006/relationships/hyperlink" Target="https://docs.docker.com/desktop/install/linux-install/" TargetMode="External"/><Relationship Id="rId5" Type="http://schemas.microsoft.com/office/2007/relationships/hdphoto" Target="../media/hdphoto10.wdp"/><Relationship Id="rId10" Type="http://schemas.openxmlformats.org/officeDocument/2006/relationships/hyperlink" Target="https://docs.docker.com/desktop/install/windows-install/" TargetMode="External"/><Relationship Id="rId4" Type="http://schemas.openxmlformats.org/officeDocument/2006/relationships/image" Target="../media/image32.png"/><Relationship Id="rId9" Type="http://schemas.openxmlformats.org/officeDocument/2006/relationships/hyperlink" Target="https://docs.docker.com/desktop/install/mac-install/" TargetMode="External"/></Relationships>
</file>

<file path=ppt/slides/_rels/slide23.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34.png"/><Relationship Id="rId1" Type="http://schemas.openxmlformats.org/officeDocument/2006/relationships/slideLayout" Target="../slideLayouts/slideLayout12.xml"/><Relationship Id="rId5" Type="http://schemas.openxmlformats.org/officeDocument/2006/relationships/image" Target="../media/image36.png"/><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microsoft.com/office/2007/relationships/hdphoto" Target="../media/hdphoto13.wdp"/><Relationship Id="rId7" Type="http://schemas.openxmlformats.org/officeDocument/2006/relationships/image" Target="../media/image41.png"/><Relationship Id="rId2" Type="http://schemas.openxmlformats.org/officeDocument/2006/relationships/image" Target="../media/image37.png"/><Relationship Id="rId1" Type="http://schemas.openxmlformats.org/officeDocument/2006/relationships/slideLayout" Target="../slideLayouts/slideLayout1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8" Type="http://schemas.openxmlformats.org/officeDocument/2006/relationships/image" Target="../media/image46.png"/><Relationship Id="rId3" Type="http://schemas.microsoft.com/office/2007/relationships/hdphoto" Target="../media/hdphoto14.wdp"/><Relationship Id="rId7" Type="http://schemas.microsoft.com/office/2007/relationships/hdphoto" Target="../media/hdphoto15.wdp"/><Relationship Id="rId2" Type="http://schemas.openxmlformats.org/officeDocument/2006/relationships/image" Target="../media/image42.png"/><Relationship Id="rId1" Type="http://schemas.openxmlformats.org/officeDocument/2006/relationships/slideLayout" Target="../slideLayouts/slideLayout12.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26.xml.rels><?xml version="1.0" encoding="UTF-8" standalone="yes"?>
<Relationships xmlns="http://schemas.openxmlformats.org/package/2006/relationships"><Relationship Id="rId3" Type="http://schemas.microsoft.com/office/2007/relationships/hdphoto" Target="../media/hdphoto14.wdp"/><Relationship Id="rId7" Type="http://schemas.openxmlformats.org/officeDocument/2006/relationships/image" Target="../media/image50.png"/><Relationship Id="rId2" Type="http://schemas.openxmlformats.org/officeDocument/2006/relationships/image" Target="../media/image42.png"/><Relationship Id="rId1" Type="http://schemas.openxmlformats.org/officeDocument/2006/relationships/slideLayout" Target="../slideLayouts/slideLayout1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2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12.xml"/><Relationship Id="rId6" Type="http://schemas.openxmlformats.org/officeDocument/2006/relationships/image" Target="../media/image55.png"/><Relationship Id="rId5" Type="http://schemas.openxmlformats.org/officeDocument/2006/relationships/image" Target="../media/image54.jpg"/><Relationship Id="rId4" Type="http://schemas.microsoft.com/office/2007/relationships/hdphoto" Target="../media/hdphoto16.wdp"/></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57.png"/><Relationship Id="rId7" Type="http://schemas.microsoft.com/office/2007/relationships/hdphoto" Target="../media/hdphoto17.wdp"/><Relationship Id="rId2" Type="http://schemas.openxmlformats.org/officeDocument/2006/relationships/image" Target="../media/image56.png"/><Relationship Id="rId1" Type="http://schemas.openxmlformats.org/officeDocument/2006/relationships/slideLayout" Target="../slideLayouts/slideLayout12.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3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12.xml"/><Relationship Id="rId6" Type="http://schemas.openxmlformats.org/officeDocument/2006/relationships/image" Target="../media/image64.png"/><Relationship Id="rId5" Type="http://schemas.microsoft.com/office/2007/relationships/hdphoto" Target="../media/hdphoto18.wdp"/><Relationship Id="rId4" Type="http://schemas.openxmlformats.org/officeDocument/2006/relationships/image" Target="../media/image63.png"/></Relationships>
</file>

<file path=ppt/slides/_rels/slide32.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jpeg"/><Relationship Id="rId1" Type="http://schemas.openxmlformats.org/officeDocument/2006/relationships/slideLayout" Target="../slideLayouts/slideLayout12.xml"/><Relationship Id="rId5" Type="http://schemas.openxmlformats.org/officeDocument/2006/relationships/image" Target="../media/image68.png"/><Relationship Id="rId4" Type="http://schemas.openxmlformats.org/officeDocument/2006/relationships/image" Target="../media/image67.png"/></Relationships>
</file>

<file path=ppt/slides/_rels/slide34.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2.xml"/><Relationship Id="rId5" Type="http://schemas.openxmlformats.org/officeDocument/2006/relationships/image" Target="../media/image71.png"/><Relationship Id="rId4" Type="http://schemas.microsoft.com/office/2007/relationships/hdphoto" Target="../media/hdphoto19.wdp"/></Relationships>
</file>

<file path=ppt/slides/_rels/slide35.xml.rels><?xml version="1.0" encoding="UTF-8" standalone="yes"?>
<Relationships xmlns="http://schemas.openxmlformats.org/package/2006/relationships"><Relationship Id="rId8" Type="http://schemas.openxmlformats.org/officeDocument/2006/relationships/image" Target="../media/image76.png"/><Relationship Id="rId3" Type="http://schemas.microsoft.com/office/2007/relationships/hdphoto" Target="../media/hdphoto20.wdp"/><Relationship Id="rId7" Type="http://schemas.openxmlformats.org/officeDocument/2006/relationships/image" Target="../media/image75.png"/><Relationship Id="rId2" Type="http://schemas.openxmlformats.org/officeDocument/2006/relationships/image" Target="../media/image70.png"/><Relationship Id="rId1" Type="http://schemas.openxmlformats.org/officeDocument/2006/relationships/slideLayout" Target="../slideLayouts/slideLayout12.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 Id="rId9" Type="http://schemas.openxmlformats.org/officeDocument/2006/relationships/image" Target="../media/image77.png"/></Relationships>
</file>

<file path=ppt/slides/_rels/slide36.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80.png"/><Relationship Id="rId7" Type="http://schemas.openxmlformats.org/officeDocument/2006/relationships/image" Target="../media/image84.png"/><Relationship Id="rId2" Type="http://schemas.openxmlformats.org/officeDocument/2006/relationships/image" Target="../media/image79.png"/><Relationship Id="rId1" Type="http://schemas.openxmlformats.org/officeDocument/2006/relationships/slideLayout" Target="../slideLayouts/slideLayout12.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png"/></Relationships>
</file>

<file path=ppt/slides/_rels/slide38.xml.rels><?xml version="1.0" encoding="UTF-8" standalone="yes"?>
<Relationships xmlns="http://schemas.openxmlformats.org/package/2006/relationships"><Relationship Id="rId3" Type="http://schemas.openxmlformats.org/officeDocument/2006/relationships/hyperlink" Target="https://cloudinfrastructureservices.co.uk/how-to-create-a-docker-container-image-on-azure/" TargetMode="External"/><Relationship Id="rId2" Type="http://schemas.openxmlformats.org/officeDocument/2006/relationships/image" Target="../media/image85.png"/><Relationship Id="rId1" Type="http://schemas.openxmlformats.org/officeDocument/2006/relationships/slideLayout" Target="../slideLayouts/slideLayout12.xml"/><Relationship Id="rId4" Type="http://schemas.openxmlformats.org/officeDocument/2006/relationships/hyperlink" Target="https://cloudinfrastructureservices.co.uk/how-to-create-a-docker-container-image-on-aws/"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Calendar 2023"/>
          <p:cNvSpPr txBox="1"/>
          <p:nvPr/>
        </p:nvSpPr>
        <p:spPr>
          <a:xfrm>
            <a:off x="2995613" y="2291642"/>
            <a:ext cx="6200775" cy="5591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lvl1pPr>
              <a:defRPr sz="8000"/>
            </a:lvl1pPr>
          </a:lstStyle>
          <a:p>
            <a:r>
              <a:rPr lang="en-GB" sz="3300" dirty="0">
                <a:latin typeface="Helvetica Neue" panose="02000503000000020004" pitchFamily="2" charset="0"/>
              </a:rPr>
              <a:t>Optimize your work with Docker</a:t>
            </a:r>
          </a:p>
        </p:txBody>
      </p:sp>
      <p:grpSp>
        <p:nvGrpSpPr>
          <p:cNvPr id="36" name="Group"/>
          <p:cNvGrpSpPr/>
          <p:nvPr/>
        </p:nvGrpSpPr>
        <p:grpSpPr>
          <a:xfrm>
            <a:off x="5549626" y="3103238"/>
            <a:ext cx="1092749" cy="140249"/>
            <a:chOff x="0" y="0"/>
            <a:chExt cx="2185496" cy="280495"/>
          </a:xfrm>
          <a:solidFill>
            <a:srgbClr val="3C74FF"/>
          </a:solidFill>
        </p:grpSpPr>
        <p:sp>
          <p:nvSpPr>
            <p:cNvPr id="32" name="Circle"/>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33" name="Circle"/>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34" name="Circle"/>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35" name="Circle"/>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3387528" y="2130409"/>
            <a:ext cx="5416943" cy="553998"/>
          </a:xfrm>
          <a:prstGeom prst="rect">
            <a:avLst/>
          </a:prstGeom>
          <a:noFill/>
        </p:spPr>
        <p:txBody>
          <a:bodyPr wrap="square">
            <a:spAutoFit/>
          </a:bodyPr>
          <a:lstStyle/>
          <a:p>
            <a:pPr algn="l" fontAlgn="base"/>
            <a:r>
              <a:rPr lang="en-GB" sz="3000" b="1" i="0" dirty="0">
                <a:solidFill>
                  <a:srgbClr val="0070C0"/>
                </a:solidFill>
                <a:effectLst/>
                <a:latin typeface="-apple-system"/>
              </a:rPr>
              <a:t>Why Docker containers are great</a:t>
            </a:r>
          </a:p>
        </p:txBody>
      </p:sp>
      <p:grpSp>
        <p:nvGrpSpPr>
          <p:cNvPr id="9" name="Group">
            <a:extLst>
              <a:ext uri="{FF2B5EF4-FFF2-40B4-BE49-F238E27FC236}">
                <a16:creationId xmlns:a16="http://schemas.microsoft.com/office/drawing/2014/main" id="{2987328D-EA59-A6D3-A81C-A4D4AB96D2B6}"/>
              </a:ext>
            </a:extLst>
          </p:cNvPr>
          <p:cNvGrpSpPr/>
          <p:nvPr/>
        </p:nvGrpSpPr>
        <p:grpSpPr>
          <a:xfrm>
            <a:off x="5549626" y="3103238"/>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extLst>
      <p:ext uri="{BB962C8B-B14F-4D97-AF65-F5344CB8AC3E}">
        <p14:creationId xmlns:p14="http://schemas.microsoft.com/office/powerpoint/2010/main" val="378832339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F4714344-AAC0-4D98-2618-E7A78A767D72}"/>
              </a:ext>
            </a:extLst>
          </p:cNvPr>
          <p:cNvGrpSpPr/>
          <p:nvPr/>
        </p:nvGrpSpPr>
        <p:grpSpPr>
          <a:xfrm>
            <a:off x="746634" y="1434960"/>
            <a:ext cx="10695769" cy="5263146"/>
            <a:chOff x="746634" y="1434960"/>
            <a:chExt cx="10695769" cy="5263146"/>
          </a:xfrm>
        </p:grpSpPr>
        <p:grpSp>
          <p:nvGrpSpPr>
            <p:cNvPr id="22" name="Group 21">
              <a:extLst>
                <a:ext uri="{FF2B5EF4-FFF2-40B4-BE49-F238E27FC236}">
                  <a16:creationId xmlns:a16="http://schemas.microsoft.com/office/drawing/2014/main" id="{6571185C-EA9D-8620-5A94-FE6DBD5BF61F}"/>
                </a:ext>
              </a:extLst>
            </p:cNvPr>
            <p:cNvGrpSpPr/>
            <p:nvPr/>
          </p:nvGrpSpPr>
          <p:grpSpPr>
            <a:xfrm>
              <a:off x="1148452" y="1434960"/>
              <a:ext cx="9356703" cy="5263146"/>
              <a:chOff x="1148452" y="1434960"/>
              <a:chExt cx="9356703" cy="5263146"/>
            </a:xfrm>
          </p:grpSpPr>
          <p:pic>
            <p:nvPicPr>
              <p:cNvPr id="7" name="Picture 6">
                <a:extLst>
                  <a:ext uri="{FF2B5EF4-FFF2-40B4-BE49-F238E27FC236}">
                    <a16:creationId xmlns:a16="http://schemas.microsoft.com/office/drawing/2014/main" id="{30EDCCFD-B7AB-EE3D-5AAB-F3CEE09F114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41016" y1="51042" x2="41016" y2="51042"/>
                            <a14:foregroundMark x1="38135" y1="35590" x2="38135" y2="35590"/>
                            <a14:foregroundMark x1="41357" y1="34201" x2="41357" y2="34201"/>
                            <a14:foregroundMark x1="41895" y1="33420" x2="41895" y2="33420"/>
                            <a14:foregroundMark x1="40234" y1="31250" x2="40234" y2="31250"/>
                            <a14:foregroundMark x1="51172" y1="34115" x2="51172" y2="34115"/>
                            <a14:foregroundMark x1="51221" y1="31771" x2="51221" y2="31771"/>
                            <a14:foregroundMark x1="53418" y1="34201" x2="53418" y2="34201"/>
                            <a14:foregroundMark x1="62061" y1="35156" x2="62061" y2="35156"/>
                            <a14:foregroundMark x1="19482" y1="79427" x2="19482" y2="79427"/>
                            <a14:foregroundMark x1="45801" y1="87760" x2="45801" y2="87760"/>
                            <a14:foregroundMark x1="57080" y1="88194" x2="57080" y2="88194"/>
                            <a14:foregroundMark x1="71143" y1="87934" x2="71143" y2="87934"/>
                            <a14:foregroundMark x1="51807" y1="88628" x2="51807" y2="88628"/>
                            <a14:foregroundMark x1="60498" y1="87674" x2="60498" y2="87674"/>
                            <a14:foregroundMark x1="63623" y1="88455" x2="63623" y2="88455"/>
                            <a14:foregroundMark x1="65723" y1="88455" x2="65723" y2="88455"/>
                            <a14:foregroundMark x1="72266" y1="87674" x2="72266" y2="87674"/>
                            <a14:foregroundMark x1="75439" y1="87500" x2="75439" y2="87500"/>
                            <a14:foregroundMark x1="77539" y1="87500" x2="77539" y2="87500"/>
                            <a14:foregroundMark x1="80322" y1="87500" x2="80322" y2="87500"/>
                            <a14:foregroundMark x1="81592" y1="87500" x2="81592" y2="87500"/>
                            <a14:foregroundMark x1="83398" y1="87500" x2="83398" y2="87500"/>
                            <a14:foregroundMark x1="85059" y1="87500" x2="85059" y2="87500"/>
                            <a14:foregroundMark x1="87451" y1="87934" x2="87451" y2="87934"/>
                            <a14:foregroundMark x1="39355" y1="64670" x2="39355" y2="64670"/>
                            <a14:foregroundMark x1="45313" y1="64670" x2="45313" y2="64670"/>
                            <a14:foregroundMark x1="54932" y1="64931" x2="54932" y2="64931"/>
                            <a14:foregroundMark x1="62793" y1="32552" x2="62793" y2="32552"/>
                            <a14:foregroundMark x1="61816" y1="65799" x2="61816" y2="65799"/>
                            <a14:backgroundMark x1="40186" y1="57292" x2="40186" y2="57292"/>
                            <a14:backgroundMark x1="44531" y1="57292" x2="44531" y2="57292"/>
                            <a14:backgroundMark x1="48291" y1="57465" x2="48291" y2="57465"/>
                            <a14:backgroundMark x1="51172" y1="56424" x2="51172" y2="56424"/>
                            <a14:backgroundMark x1="50928" y1="61372" x2="50928" y2="61372"/>
                            <a14:backgroundMark x1="54785" y1="56250" x2="54785" y2="56250"/>
                            <a14:backgroundMark x1="50635" y1="63976" x2="50635" y2="63976"/>
                          </a14:backgroundRemoval>
                        </a14:imgEffect>
                      </a14:imgLayer>
                    </a14:imgProps>
                  </a:ext>
                </a:extLst>
              </a:blip>
              <a:stretch>
                <a:fillRect/>
              </a:stretch>
            </p:blipFill>
            <p:spPr>
              <a:xfrm>
                <a:off x="1148452" y="1434960"/>
                <a:ext cx="9356703" cy="5263146"/>
              </a:xfrm>
              <a:prstGeom prst="rect">
                <a:avLst/>
              </a:prstGeom>
            </p:spPr>
          </p:pic>
          <p:cxnSp>
            <p:nvCxnSpPr>
              <p:cNvPr id="9" name="Straight Arrow Connector 8">
                <a:extLst>
                  <a:ext uri="{FF2B5EF4-FFF2-40B4-BE49-F238E27FC236}">
                    <a16:creationId xmlns:a16="http://schemas.microsoft.com/office/drawing/2014/main" id="{57721496-E4AC-D99D-9020-40617F27C16D}"/>
                  </a:ext>
                </a:extLst>
              </p:cNvPr>
              <p:cNvCxnSpPr>
                <a:cxnSpLocks/>
              </p:cNvCxnSpPr>
              <p:nvPr/>
            </p:nvCxnSpPr>
            <p:spPr>
              <a:xfrm>
                <a:off x="4781562" y="3501338"/>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C471B45-E3DF-0810-FCA4-844F03D15F9F}"/>
                  </a:ext>
                </a:extLst>
              </p:cNvPr>
              <p:cNvCxnSpPr>
                <a:cxnSpLocks/>
              </p:cNvCxnSpPr>
              <p:nvPr/>
            </p:nvCxnSpPr>
            <p:spPr>
              <a:xfrm>
                <a:off x="5811649" y="3501338"/>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B046137-DB1E-3C56-1464-9FD73361D373}"/>
                  </a:ext>
                </a:extLst>
              </p:cNvPr>
              <p:cNvCxnSpPr>
                <a:cxnSpLocks/>
              </p:cNvCxnSpPr>
              <p:nvPr/>
            </p:nvCxnSpPr>
            <p:spPr>
              <a:xfrm>
                <a:off x="6899584" y="3501338"/>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004CB9C-2BF6-D975-A326-5B98E9310C7E}"/>
                  </a:ext>
                </a:extLst>
              </p:cNvPr>
              <p:cNvCxnSpPr>
                <a:cxnSpLocks/>
              </p:cNvCxnSpPr>
              <p:nvPr/>
            </p:nvCxnSpPr>
            <p:spPr>
              <a:xfrm>
                <a:off x="5081913" y="4268900"/>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1CCF623D-7474-B680-D546-3492A305214A}"/>
                  </a:ext>
                </a:extLst>
              </p:cNvPr>
              <p:cNvCxnSpPr>
                <a:cxnSpLocks/>
              </p:cNvCxnSpPr>
              <p:nvPr/>
            </p:nvCxnSpPr>
            <p:spPr>
              <a:xfrm>
                <a:off x="6496897" y="4282249"/>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Right Brace 17">
                <a:extLst>
                  <a:ext uri="{FF2B5EF4-FFF2-40B4-BE49-F238E27FC236}">
                    <a16:creationId xmlns:a16="http://schemas.microsoft.com/office/drawing/2014/main" id="{8CC3F718-41A2-C635-C02B-43A8C4B6C59C}"/>
                  </a:ext>
                </a:extLst>
              </p:cNvPr>
              <p:cNvSpPr/>
              <p:nvPr/>
            </p:nvSpPr>
            <p:spPr>
              <a:xfrm>
                <a:off x="7758368" y="3761645"/>
                <a:ext cx="331496" cy="1334891"/>
              </a:xfrm>
              <a:prstGeom prst="rightBrace">
                <a:avLst>
                  <a:gd name="adj1" fmla="val 21622"/>
                  <a:gd name="adj2" fmla="val 7600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19" name="Right Brace 18">
                <a:extLst>
                  <a:ext uri="{FF2B5EF4-FFF2-40B4-BE49-F238E27FC236}">
                    <a16:creationId xmlns:a16="http://schemas.microsoft.com/office/drawing/2014/main" id="{6D86B633-D025-2A66-B02C-EF35CA5E4A96}"/>
                  </a:ext>
                </a:extLst>
              </p:cNvPr>
              <p:cNvSpPr/>
              <p:nvPr/>
            </p:nvSpPr>
            <p:spPr>
              <a:xfrm>
                <a:off x="7404616" y="2833892"/>
                <a:ext cx="315922" cy="1334891"/>
              </a:xfrm>
              <a:prstGeom prst="rightBrace">
                <a:avLst>
                  <a:gd name="adj1" fmla="val 20721"/>
                  <a:gd name="adj2" fmla="val 2400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20" name="TextBox 19">
                <a:extLst>
                  <a:ext uri="{FF2B5EF4-FFF2-40B4-BE49-F238E27FC236}">
                    <a16:creationId xmlns:a16="http://schemas.microsoft.com/office/drawing/2014/main" id="{59B7733C-D897-80A6-B566-74027436B781}"/>
                  </a:ext>
                </a:extLst>
              </p:cNvPr>
              <p:cNvSpPr txBox="1"/>
              <p:nvPr/>
            </p:nvSpPr>
            <p:spPr>
              <a:xfrm>
                <a:off x="7744408" y="2844225"/>
                <a:ext cx="2149173" cy="584775"/>
              </a:xfrm>
              <a:prstGeom prst="rect">
                <a:avLst/>
              </a:prstGeom>
              <a:noFill/>
            </p:spPr>
            <p:txBody>
              <a:bodyPr wrap="square" rtlCol="0">
                <a:spAutoFit/>
              </a:bodyPr>
              <a:lstStyle/>
              <a:p>
                <a:r>
                  <a:rPr lang="en-RO" sz="1600" dirty="0"/>
                  <a:t>Application is tightly integrated with the OS</a:t>
                </a:r>
              </a:p>
            </p:txBody>
          </p:sp>
          <p:sp>
            <p:nvSpPr>
              <p:cNvPr id="21" name="TextBox 20">
                <a:extLst>
                  <a:ext uri="{FF2B5EF4-FFF2-40B4-BE49-F238E27FC236}">
                    <a16:creationId xmlns:a16="http://schemas.microsoft.com/office/drawing/2014/main" id="{2FC8EDE7-EA09-CDF0-E2B0-572015DD7F52}"/>
                  </a:ext>
                </a:extLst>
              </p:cNvPr>
              <p:cNvSpPr txBox="1"/>
              <p:nvPr/>
            </p:nvSpPr>
            <p:spPr>
              <a:xfrm>
                <a:off x="8130165" y="4466994"/>
                <a:ext cx="2149173" cy="584775"/>
              </a:xfrm>
              <a:prstGeom prst="rect">
                <a:avLst/>
              </a:prstGeom>
              <a:noFill/>
            </p:spPr>
            <p:txBody>
              <a:bodyPr wrap="square" rtlCol="0">
                <a:spAutoFit/>
              </a:bodyPr>
              <a:lstStyle/>
              <a:p>
                <a:r>
                  <a:rPr lang="en-RO" sz="1600" dirty="0"/>
                  <a:t>OS is tightly integrated with hardware</a:t>
                </a:r>
              </a:p>
            </p:txBody>
          </p:sp>
        </p:grpSp>
        <p:sp>
          <p:nvSpPr>
            <p:cNvPr id="23" name="TextBox 22">
              <a:extLst>
                <a:ext uri="{FF2B5EF4-FFF2-40B4-BE49-F238E27FC236}">
                  <a16:creationId xmlns:a16="http://schemas.microsoft.com/office/drawing/2014/main" id="{D80A81E8-0E64-518C-1E17-C92E25E4F0E4}"/>
                </a:ext>
              </a:extLst>
            </p:cNvPr>
            <p:cNvSpPr txBox="1"/>
            <p:nvPr/>
          </p:nvSpPr>
          <p:spPr>
            <a:xfrm>
              <a:off x="5570162" y="1793899"/>
              <a:ext cx="1239442" cy="369332"/>
            </a:xfrm>
            <a:prstGeom prst="rect">
              <a:avLst/>
            </a:prstGeom>
            <a:noFill/>
          </p:spPr>
          <p:txBody>
            <a:bodyPr wrap="none" rtlCol="0">
              <a:spAutoFit/>
            </a:bodyPr>
            <a:lstStyle/>
            <a:p>
              <a:r>
                <a:rPr lang="en-RO" b="1" dirty="0"/>
                <a:t>Bare Metal</a:t>
              </a:r>
            </a:p>
          </p:txBody>
        </p:sp>
        <p:sp>
          <p:nvSpPr>
            <p:cNvPr id="24" name="TextBox 23">
              <a:extLst>
                <a:ext uri="{FF2B5EF4-FFF2-40B4-BE49-F238E27FC236}">
                  <a16:creationId xmlns:a16="http://schemas.microsoft.com/office/drawing/2014/main" id="{C72332AA-81AA-E6E2-1215-B7A68F844E63}"/>
                </a:ext>
              </a:extLst>
            </p:cNvPr>
            <p:cNvSpPr txBox="1"/>
            <p:nvPr/>
          </p:nvSpPr>
          <p:spPr>
            <a:xfrm>
              <a:off x="746634" y="5807487"/>
              <a:ext cx="1051891" cy="369332"/>
            </a:xfrm>
            <a:prstGeom prst="rect">
              <a:avLst/>
            </a:prstGeom>
            <a:noFill/>
          </p:spPr>
          <p:txBody>
            <a:bodyPr wrap="none" rtlCol="0">
              <a:spAutoFit/>
            </a:bodyPr>
            <a:lstStyle/>
            <a:p>
              <a:r>
                <a:rPr lang="en-RO" dirty="0"/>
                <a:t>Monolith</a:t>
              </a:r>
            </a:p>
          </p:txBody>
        </p:sp>
        <p:sp>
          <p:nvSpPr>
            <p:cNvPr id="25" name="TextBox 24">
              <a:extLst>
                <a:ext uri="{FF2B5EF4-FFF2-40B4-BE49-F238E27FC236}">
                  <a16:creationId xmlns:a16="http://schemas.microsoft.com/office/drawing/2014/main" id="{C76D2AB1-2E77-6641-289C-7262018D88E1}"/>
                </a:ext>
              </a:extLst>
            </p:cNvPr>
            <p:cNvSpPr txBox="1"/>
            <p:nvPr/>
          </p:nvSpPr>
          <p:spPr>
            <a:xfrm>
              <a:off x="9893581" y="5807487"/>
              <a:ext cx="1548822" cy="369332"/>
            </a:xfrm>
            <a:prstGeom prst="rect">
              <a:avLst/>
            </a:prstGeom>
            <a:noFill/>
          </p:spPr>
          <p:txBody>
            <a:bodyPr wrap="none" rtlCol="0">
              <a:spAutoFit/>
            </a:bodyPr>
            <a:lstStyle/>
            <a:p>
              <a:r>
                <a:rPr lang="en-RO" dirty="0"/>
                <a:t>Micro-services</a:t>
              </a:r>
            </a:p>
          </p:txBody>
        </p:sp>
        <p:sp>
          <p:nvSpPr>
            <p:cNvPr id="26" name="TextBox 25">
              <a:extLst>
                <a:ext uri="{FF2B5EF4-FFF2-40B4-BE49-F238E27FC236}">
                  <a16:creationId xmlns:a16="http://schemas.microsoft.com/office/drawing/2014/main" id="{EE6871B1-91BA-25D7-E145-E58ED394713E}"/>
                </a:ext>
              </a:extLst>
            </p:cNvPr>
            <p:cNvSpPr txBox="1"/>
            <p:nvPr/>
          </p:nvSpPr>
          <p:spPr>
            <a:xfrm>
              <a:off x="5807214" y="5158333"/>
              <a:ext cx="1002390" cy="338554"/>
            </a:xfrm>
            <a:prstGeom prst="rect">
              <a:avLst/>
            </a:prstGeom>
            <a:noFill/>
          </p:spPr>
          <p:txBody>
            <a:bodyPr wrap="none" rtlCol="0">
              <a:spAutoFit/>
            </a:bodyPr>
            <a:lstStyle/>
            <a:p>
              <a:r>
                <a:rPr lang="en-RO" sz="1600" dirty="0"/>
                <a:t>Hardware</a:t>
              </a:r>
            </a:p>
          </p:txBody>
        </p:sp>
        <p:sp>
          <p:nvSpPr>
            <p:cNvPr id="27" name="TextBox 26">
              <a:extLst>
                <a:ext uri="{FF2B5EF4-FFF2-40B4-BE49-F238E27FC236}">
                  <a16:creationId xmlns:a16="http://schemas.microsoft.com/office/drawing/2014/main" id="{D4129666-7EF2-505E-FA1D-D1EE58E310B3}"/>
                </a:ext>
              </a:extLst>
            </p:cNvPr>
            <p:cNvSpPr txBox="1"/>
            <p:nvPr/>
          </p:nvSpPr>
          <p:spPr>
            <a:xfrm>
              <a:off x="5688688" y="2474255"/>
              <a:ext cx="1123577" cy="338554"/>
            </a:xfrm>
            <a:prstGeom prst="rect">
              <a:avLst/>
            </a:prstGeom>
            <a:noFill/>
          </p:spPr>
          <p:txBody>
            <a:bodyPr wrap="none" rtlCol="0">
              <a:spAutoFit/>
            </a:bodyPr>
            <a:lstStyle/>
            <a:p>
              <a:r>
                <a:rPr lang="en-RO" sz="1600" dirty="0"/>
                <a:t>Application</a:t>
              </a:r>
            </a:p>
          </p:txBody>
        </p:sp>
        <p:sp>
          <p:nvSpPr>
            <p:cNvPr id="28" name="TextBox 27">
              <a:extLst>
                <a:ext uri="{FF2B5EF4-FFF2-40B4-BE49-F238E27FC236}">
                  <a16:creationId xmlns:a16="http://schemas.microsoft.com/office/drawing/2014/main" id="{7EC75C41-588D-D77F-A8AE-1B426BB0740C}"/>
                </a:ext>
              </a:extLst>
            </p:cNvPr>
            <p:cNvSpPr txBox="1"/>
            <p:nvPr/>
          </p:nvSpPr>
          <p:spPr>
            <a:xfrm>
              <a:off x="865294" y="3077828"/>
              <a:ext cx="3162251" cy="1569660"/>
            </a:xfrm>
            <a:prstGeom prst="rect">
              <a:avLst/>
            </a:prstGeom>
            <a:noFill/>
          </p:spPr>
          <p:txBody>
            <a:bodyPr wrap="square" rtlCol="0">
              <a:spAutoFit/>
            </a:bodyPr>
            <a:lstStyle/>
            <a:p>
              <a:r>
                <a:rPr lang="en-RO" sz="1600" dirty="0"/>
                <a:t>Moving an application between systems is complex. Moving a running application between systems is very complex. Moving an OS between systems is very complex.</a:t>
              </a:r>
            </a:p>
          </p:txBody>
        </p:sp>
      </p:grpSp>
    </p:spTree>
    <p:extLst>
      <p:ext uri="{BB962C8B-B14F-4D97-AF65-F5344CB8AC3E}">
        <p14:creationId xmlns:p14="http://schemas.microsoft.com/office/powerpoint/2010/main" val="329155371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BF7A17A-E3C3-E5E7-A0F8-0BF306DD1D30}"/>
              </a:ext>
            </a:extLst>
          </p:cNvPr>
          <p:cNvGrpSpPr/>
          <p:nvPr/>
        </p:nvGrpSpPr>
        <p:grpSpPr>
          <a:xfrm>
            <a:off x="648912" y="1183571"/>
            <a:ext cx="10981953" cy="5492944"/>
            <a:chOff x="648912" y="1183571"/>
            <a:chExt cx="10981953" cy="5492944"/>
          </a:xfrm>
        </p:grpSpPr>
        <p:pic>
          <p:nvPicPr>
            <p:cNvPr id="3" name="Picture 2">
              <a:extLst>
                <a:ext uri="{FF2B5EF4-FFF2-40B4-BE49-F238E27FC236}">
                  <a16:creationId xmlns:a16="http://schemas.microsoft.com/office/drawing/2014/main" id="{A46B0997-77AA-1B96-377C-4E4BAD443DE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39258" y1="64410" x2="39258" y2="64410"/>
                          <a14:foregroundMark x1="46973" y1="64149" x2="46973" y2="64149"/>
                          <a14:foregroundMark x1="54590" y1="66319" x2="54590" y2="66319"/>
                          <a14:foregroundMark x1="62598" y1="65712" x2="62598" y2="65712"/>
                          <a14:foregroundMark x1="63379" y1="35243" x2="63379" y2="35243"/>
                          <a14:foregroundMark x1="62891" y1="28559" x2="62891" y2="28559"/>
                          <a14:foregroundMark x1="62891" y1="21528" x2="62891" y2="21528"/>
                          <a14:foregroundMark x1="50830" y1="18924" x2="50830" y2="18924"/>
                          <a14:foregroundMark x1="54541" y1="47396" x2="54541" y2="47396"/>
                          <a14:foregroundMark x1="39453" y1="35764" x2="39453" y2="35764"/>
                          <a14:foregroundMark x1="41650" y1="80816" x2="41650" y2="80816"/>
                          <a14:foregroundMark x1="41992" y1="78906" x2="41992" y2="78906"/>
                          <a14:foregroundMark x1="39893" y1="88455" x2="39893" y2="88455"/>
                          <a14:backgroundMark x1="45313" y1="41233" x2="45313" y2="41233"/>
                          <a14:backgroundMark x1="47803" y1="55556" x2="47803" y2="55556"/>
                          <a14:backgroundMark x1="50000" y1="55556" x2="50000" y2="55556"/>
                          <a14:backgroundMark x1="50781" y1="62326" x2="50781" y2="62326"/>
                          <a14:backgroundMark x1="39453" y1="56076" x2="39453" y2="56076"/>
                          <a14:backgroundMark x1="47314" y1="57465" x2="47314" y2="57465"/>
                          <a14:backgroundMark x1="44287" y1="22135" x2="44287" y2="22135"/>
                          <a14:backgroundMark x1="53369" y1="57986" x2="53369" y2="57986"/>
                        </a14:backgroundRemoval>
                      </a14:imgEffect>
                    </a14:imgLayer>
                  </a14:imgProps>
                </a:ext>
              </a:extLst>
            </a:blip>
            <a:stretch>
              <a:fillRect/>
            </a:stretch>
          </p:blipFill>
          <p:spPr>
            <a:xfrm>
              <a:off x="970241" y="1183571"/>
              <a:ext cx="9765234" cy="5492944"/>
            </a:xfrm>
            <a:prstGeom prst="rect">
              <a:avLst/>
            </a:prstGeom>
          </p:spPr>
        </p:pic>
        <p:sp>
          <p:nvSpPr>
            <p:cNvPr id="4" name="TextBox 3">
              <a:extLst>
                <a:ext uri="{FF2B5EF4-FFF2-40B4-BE49-F238E27FC236}">
                  <a16:creationId xmlns:a16="http://schemas.microsoft.com/office/drawing/2014/main" id="{AD9B300A-48B8-EB39-C906-DE557222064C}"/>
                </a:ext>
              </a:extLst>
            </p:cNvPr>
            <p:cNvSpPr txBox="1"/>
            <p:nvPr/>
          </p:nvSpPr>
          <p:spPr>
            <a:xfrm>
              <a:off x="648912" y="5856348"/>
              <a:ext cx="1051891" cy="369332"/>
            </a:xfrm>
            <a:prstGeom prst="rect">
              <a:avLst/>
            </a:prstGeom>
            <a:noFill/>
          </p:spPr>
          <p:txBody>
            <a:bodyPr wrap="none" rtlCol="0">
              <a:spAutoFit/>
            </a:bodyPr>
            <a:lstStyle/>
            <a:p>
              <a:r>
                <a:rPr lang="en-RO" dirty="0"/>
                <a:t>Monolith</a:t>
              </a:r>
            </a:p>
          </p:txBody>
        </p:sp>
        <p:sp>
          <p:nvSpPr>
            <p:cNvPr id="5" name="TextBox 4">
              <a:extLst>
                <a:ext uri="{FF2B5EF4-FFF2-40B4-BE49-F238E27FC236}">
                  <a16:creationId xmlns:a16="http://schemas.microsoft.com/office/drawing/2014/main" id="{AC15050F-6826-541A-CD49-8D77032F5F9F}"/>
                </a:ext>
              </a:extLst>
            </p:cNvPr>
            <p:cNvSpPr txBox="1"/>
            <p:nvPr/>
          </p:nvSpPr>
          <p:spPr>
            <a:xfrm>
              <a:off x="10082043" y="5856348"/>
              <a:ext cx="1548822" cy="369332"/>
            </a:xfrm>
            <a:prstGeom prst="rect">
              <a:avLst/>
            </a:prstGeom>
            <a:noFill/>
          </p:spPr>
          <p:txBody>
            <a:bodyPr wrap="none" rtlCol="0">
              <a:spAutoFit/>
            </a:bodyPr>
            <a:lstStyle/>
            <a:p>
              <a:r>
                <a:rPr lang="en-RO" dirty="0"/>
                <a:t>Micro-services</a:t>
              </a:r>
            </a:p>
          </p:txBody>
        </p:sp>
        <p:sp>
          <p:nvSpPr>
            <p:cNvPr id="6" name="TextBox 5">
              <a:extLst>
                <a:ext uri="{FF2B5EF4-FFF2-40B4-BE49-F238E27FC236}">
                  <a16:creationId xmlns:a16="http://schemas.microsoft.com/office/drawing/2014/main" id="{00A7D82A-8A9F-BE06-C6F1-8D997B546947}"/>
                </a:ext>
              </a:extLst>
            </p:cNvPr>
            <p:cNvSpPr txBox="1"/>
            <p:nvPr/>
          </p:nvSpPr>
          <p:spPr>
            <a:xfrm>
              <a:off x="5135931" y="1449255"/>
              <a:ext cx="1471621" cy="369332"/>
            </a:xfrm>
            <a:prstGeom prst="rect">
              <a:avLst/>
            </a:prstGeom>
            <a:noFill/>
          </p:spPr>
          <p:txBody>
            <a:bodyPr wrap="none" rtlCol="0">
              <a:spAutoFit/>
            </a:bodyPr>
            <a:lstStyle/>
            <a:p>
              <a:r>
                <a:rPr lang="en-RO" b="1" dirty="0"/>
                <a:t>Virtualization</a:t>
              </a:r>
            </a:p>
          </p:txBody>
        </p:sp>
        <p:sp>
          <p:nvSpPr>
            <p:cNvPr id="7" name="Right Brace 6">
              <a:extLst>
                <a:ext uri="{FF2B5EF4-FFF2-40B4-BE49-F238E27FC236}">
                  <a16:creationId xmlns:a16="http://schemas.microsoft.com/office/drawing/2014/main" id="{20C85C4C-A52C-2DA1-8988-AC08FCC2D95F}"/>
                </a:ext>
              </a:extLst>
            </p:cNvPr>
            <p:cNvSpPr/>
            <p:nvPr/>
          </p:nvSpPr>
          <p:spPr>
            <a:xfrm>
              <a:off x="7521046" y="3594121"/>
              <a:ext cx="331496" cy="1334891"/>
            </a:xfrm>
            <a:prstGeom prst="rightBrace">
              <a:avLst>
                <a:gd name="adj1" fmla="val 21622"/>
                <a:gd name="adj2" fmla="val 46718"/>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8" name="Right Brace 7">
              <a:extLst>
                <a:ext uri="{FF2B5EF4-FFF2-40B4-BE49-F238E27FC236}">
                  <a16:creationId xmlns:a16="http://schemas.microsoft.com/office/drawing/2014/main" id="{7556866B-E7B1-4875-A55C-BFE258BF7418}"/>
                </a:ext>
              </a:extLst>
            </p:cNvPr>
            <p:cNvSpPr/>
            <p:nvPr/>
          </p:nvSpPr>
          <p:spPr>
            <a:xfrm>
              <a:off x="7418576" y="2059097"/>
              <a:ext cx="315922" cy="1334891"/>
            </a:xfrm>
            <a:prstGeom prst="rightBrace">
              <a:avLst>
                <a:gd name="adj1" fmla="val 20721"/>
                <a:gd name="adj2" fmla="val 50668"/>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9" name="TextBox 8">
              <a:extLst>
                <a:ext uri="{FF2B5EF4-FFF2-40B4-BE49-F238E27FC236}">
                  <a16:creationId xmlns:a16="http://schemas.microsoft.com/office/drawing/2014/main" id="{9D2095EA-45CC-F553-1427-5BBD94FD319F}"/>
                </a:ext>
              </a:extLst>
            </p:cNvPr>
            <p:cNvSpPr txBox="1"/>
            <p:nvPr/>
          </p:nvSpPr>
          <p:spPr>
            <a:xfrm>
              <a:off x="7758368" y="2434154"/>
              <a:ext cx="2149173" cy="584775"/>
            </a:xfrm>
            <a:prstGeom prst="rect">
              <a:avLst/>
            </a:prstGeom>
            <a:noFill/>
          </p:spPr>
          <p:txBody>
            <a:bodyPr wrap="square" rtlCol="0">
              <a:spAutoFit/>
            </a:bodyPr>
            <a:lstStyle/>
            <a:p>
              <a:r>
                <a:rPr lang="en-RO" sz="1600" dirty="0"/>
                <a:t>Application, guest OS and VM are integrated</a:t>
              </a:r>
            </a:p>
          </p:txBody>
        </p:sp>
        <p:sp>
          <p:nvSpPr>
            <p:cNvPr id="10" name="TextBox 9">
              <a:extLst>
                <a:ext uri="{FF2B5EF4-FFF2-40B4-BE49-F238E27FC236}">
                  <a16:creationId xmlns:a16="http://schemas.microsoft.com/office/drawing/2014/main" id="{9731BB27-51F0-F095-1DC5-6E56A836668D}"/>
                </a:ext>
              </a:extLst>
            </p:cNvPr>
            <p:cNvSpPr txBox="1"/>
            <p:nvPr/>
          </p:nvSpPr>
          <p:spPr>
            <a:xfrm>
              <a:off x="8002621" y="3977124"/>
              <a:ext cx="2149173" cy="830997"/>
            </a:xfrm>
            <a:prstGeom prst="rect">
              <a:avLst/>
            </a:prstGeom>
            <a:noFill/>
          </p:spPr>
          <p:txBody>
            <a:bodyPr wrap="square" rtlCol="0">
              <a:spAutoFit/>
            </a:bodyPr>
            <a:lstStyle/>
            <a:p>
              <a:r>
                <a:rPr lang="en-RO" sz="1600" dirty="0"/>
                <a:t>Hypervisor is tightly integrated with hardware</a:t>
              </a:r>
            </a:p>
          </p:txBody>
        </p:sp>
        <p:cxnSp>
          <p:nvCxnSpPr>
            <p:cNvPr id="11" name="Straight Arrow Connector 10">
              <a:extLst>
                <a:ext uri="{FF2B5EF4-FFF2-40B4-BE49-F238E27FC236}">
                  <a16:creationId xmlns:a16="http://schemas.microsoft.com/office/drawing/2014/main" id="{1F21D3DF-D83A-D4F3-BF7D-71D1E6922AAD}"/>
                </a:ext>
              </a:extLst>
            </p:cNvPr>
            <p:cNvCxnSpPr>
              <a:cxnSpLocks/>
            </p:cNvCxnSpPr>
            <p:nvPr/>
          </p:nvCxnSpPr>
          <p:spPr>
            <a:xfrm>
              <a:off x="4872302" y="3361737"/>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03A48A4-005F-C916-F680-04EDA0E7D2FE}"/>
                </a:ext>
              </a:extLst>
            </p:cNvPr>
            <p:cNvCxnSpPr>
              <a:cxnSpLocks/>
            </p:cNvCxnSpPr>
            <p:nvPr/>
          </p:nvCxnSpPr>
          <p:spPr>
            <a:xfrm>
              <a:off x="5902389" y="3361737"/>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2C599C0-4023-8C14-D22B-DB75C1299645}"/>
                </a:ext>
              </a:extLst>
            </p:cNvPr>
            <p:cNvCxnSpPr>
              <a:cxnSpLocks/>
            </p:cNvCxnSpPr>
            <p:nvPr/>
          </p:nvCxnSpPr>
          <p:spPr>
            <a:xfrm>
              <a:off x="6990324" y="3361737"/>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8649A89-40CC-E513-7862-3194872BC474}"/>
                </a:ext>
              </a:extLst>
            </p:cNvPr>
            <p:cNvCxnSpPr>
              <a:cxnSpLocks/>
            </p:cNvCxnSpPr>
            <p:nvPr/>
          </p:nvCxnSpPr>
          <p:spPr>
            <a:xfrm>
              <a:off x="5172653" y="4129299"/>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F216584D-55FE-3E96-A5C9-6FBE8B80B494}"/>
                </a:ext>
              </a:extLst>
            </p:cNvPr>
            <p:cNvCxnSpPr>
              <a:cxnSpLocks/>
            </p:cNvCxnSpPr>
            <p:nvPr/>
          </p:nvCxnSpPr>
          <p:spPr>
            <a:xfrm>
              <a:off x="6587637" y="4142648"/>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C9D2CB7-45A8-52C1-968F-F231EE9F0D69}"/>
                </a:ext>
              </a:extLst>
            </p:cNvPr>
            <p:cNvSpPr txBox="1"/>
            <p:nvPr/>
          </p:nvSpPr>
          <p:spPr>
            <a:xfrm>
              <a:off x="3260333" y="2169522"/>
              <a:ext cx="1245021" cy="369332"/>
            </a:xfrm>
            <a:prstGeom prst="rect">
              <a:avLst/>
            </a:prstGeom>
            <a:noFill/>
          </p:spPr>
          <p:txBody>
            <a:bodyPr wrap="none" rtlCol="0">
              <a:spAutoFit/>
            </a:bodyPr>
            <a:lstStyle/>
            <a:p>
              <a:r>
                <a:rPr lang="en-RO" dirty="0"/>
                <a:t>Application</a:t>
              </a:r>
            </a:p>
          </p:txBody>
        </p:sp>
        <p:sp>
          <p:nvSpPr>
            <p:cNvPr id="17" name="TextBox 16">
              <a:extLst>
                <a:ext uri="{FF2B5EF4-FFF2-40B4-BE49-F238E27FC236}">
                  <a16:creationId xmlns:a16="http://schemas.microsoft.com/office/drawing/2014/main" id="{EA4D3591-DB45-6A13-5B89-E39B5C4D3B67}"/>
                </a:ext>
              </a:extLst>
            </p:cNvPr>
            <p:cNvSpPr txBox="1"/>
            <p:nvPr/>
          </p:nvSpPr>
          <p:spPr>
            <a:xfrm>
              <a:off x="3416879" y="2569795"/>
              <a:ext cx="1042914" cy="369332"/>
            </a:xfrm>
            <a:prstGeom prst="rect">
              <a:avLst/>
            </a:prstGeom>
            <a:noFill/>
          </p:spPr>
          <p:txBody>
            <a:bodyPr wrap="none" rtlCol="0">
              <a:spAutoFit/>
            </a:bodyPr>
            <a:lstStyle/>
            <a:p>
              <a:r>
                <a:rPr lang="en-RO" dirty="0"/>
                <a:t>Guest OS</a:t>
              </a:r>
            </a:p>
          </p:txBody>
        </p:sp>
        <p:sp>
          <p:nvSpPr>
            <p:cNvPr id="18" name="TextBox 17">
              <a:extLst>
                <a:ext uri="{FF2B5EF4-FFF2-40B4-BE49-F238E27FC236}">
                  <a16:creationId xmlns:a16="http://schemas.microsoft.com/office/drawing/2014/main" id="{C22B840F-24B9-C59E-9B1A-40DACBFBDE86}"/>
                </a:ext>
              </a:extLst>
            </p:cNvPr>
            <p:cNvSpPr txBox="1"/>
            <p:nvPr/>
          </p:nvSpPr>
          <p:spPr>
            <a:xfrm>
              <a:off x="2777323" y="2970069"/>
              <a:ext cx="1681871" cy="369332"/>
            </a:xfrm>
            <a:prstGeom prst="rect">
              <a:avLst/>
            </a:prstGeom>
            <a:noFill/>
          </p:spPr>
          <p:txBody>
            <a:bodyPr wrap="none" rtlCol="0">
              <a:spAutoFit/>
            </a:bodyPr>
            <a:lstStyle/>
            <a:p>
              <a:r>
                <a:rPr lang="en-RO" dirty="0"/>
                <a:t>Virtual Machine</a:t>
              </a:r>
            </a:p>
          </p:txBody>
        </p:sp>
        <p:sp>
          <p:nvSpPr>
            <p:cNvPr id="19" name="TextBox 18">
              <a:extLst>
                <a:ext uri="{FF2B5EF4-FFF2-40B4-BE49-F238E27FC236}">
                  <a16:creationId xmlns:a16="http://schemas.microsoft.com/office/drawing/2014/main" id="{C41B5F11-1005-D028-3D5E-0FF1CBA3805F}"/>
                </a:ext>
              </a:extLst>
            </p:cNvPr>
            <p:cNvSpPr txBox="1"/>
            <p:nvPr/>
          </p:nvSpPr>
          <p:spPr>
            <a:xfrm>
              <a:off x="698382" y="3506533"/>
              <a:ext cx="2003901" cy="1754326"/>
            </a:xfrm>
            <a:prstGeom prst="rect">
              <a:avLst/>
            </a:prstGeom>
            <a:noFill/>
          </p:spPr>
          <p:txBody>
            <a:bodyPr wrap="square" rtlCol="0">
              <a:spAutoFit/>
            </a:bodyPr>
            <a:lstStyle/>
            <a:p>
              <a:r>
                <a:rPr lang="en-RO" dirty="0"/>
                <a:t>Moving a VM (with integrated guest OS and application) between hypervisors is routine</a:t>
              </a:r>
            </a:p>
          </p:txBody>
        </p:sp>
      </p:grpSp>
      <p:sp>
        <p:nvSpPr>
          <p:cNvPr id="20" name="TextBox 19">
            <a:extLst>
              <a:ext uri="{FF2B5EF4-FFF2-40B4-BE49-F238E27FC236}">
                <a16:creationId xmlns:a16="http://schemas.microsoft.com/office/drawing/2014/main" id="{BE639F47-D8A9-F0D9-9E04-C7FC44495F9A}"/>
              </a:ext>
            </a:extLst>
          </p:cNvPr>
          <p:cNvSpPr txBox="1"/>
          <p:nvPr/>
        </p:nvSpPr>
        <p:spPr>
          <a:xfrm>
            <a:off x="5594805" y="5151841"/>
            <a:ext cx="1002390" cy="338554"/>
          </a:xfrm>
          <a:prstGeom prst="rect">
            <a:avLst/>
          </a:prstGeom>
          <a:noFill/>
        </p:spPr>
        <p:txBody>
          <a:bodyPr wrap="none" rtlCol="0">
            <a:spAutoFit/>
          </a:bodyPr>
          <a:lstStyle/>
          <a:p>
            <a:r>
              <a:rPr lang="en-RO" sz="1600" dirty="0"/>
              <a:t>Hardware</a:t>
            </a:r>
          </a:p>
        </p:txBody>
      </p:sp>
    </p:spTree>
    <p:extLst>
      <p:ext uri="{BB962C8B-B14F-4D97-AF65-F5344CB8AC3E}">
        <p14:creationId xmlns:p14="http://schemas.microsoft.com/office/powerpoint/2010/main" val="347880957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1CA96B-7E3F-B7A5-E1CD-7F57136833B9}"/>
              </a:ext>
            </a:extLst>
          </p:cNvPr>
          <p:cNvPicPr>
            <a:picLocks noChangeAspect="1"/>
          </p:cNvPicPr>
          <p:nvPr/>
        </p:nvPicPr>
        <p:blipFill>
          <a:blip r:embed="rId2"/>
          <a:stretch>
            <a:fillRect/>
          </a:stretch>
        </p:blipFill>
        <p:spPr>
          <a:xfrm>
            <a:off x="620229" y="688574"/>
            <a:ext cx="10967869" cy="6169426"/>
          </a:xfrm>
          <a:prstGeom prst="rect">
            <a:avLst/>
          </a:prstGeom>
        </p:spPr>
      </p:pic>
    </p:spTree>
    <p:extLst>
      <p:ext uri="{BB962C8B-B14F-4D97-AF65-F5344CB8AC3E}">
        <p14:creationId xmlns:p14="http://schemas.microsoft.com/office/powerpoint/2010/main" val="405058472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59213EDA-9C53-B31A-2CFF-C3C615DA5EA5}"/>
              </a:ext>
            </a:extLst>
          </p:cNvPr>
          <p:cNvGrpSpPr/>
          <p:nvPr/>
        </p:nvGrpSpPr>
        <p:grpSpPr>
          <a:xfrm>
            <a:off x="520042" y="781539"/>
            <a:ext cx="11239879" cy="6076461"/>
            <a:chOff x="694701" y="781539"/>
            <a:chExt cx="11239879" cy="6076461"/>
          </a:xfrm>
        </p:grpSpPr>
        <p:grpSp>
          <p:nvGrpSpPr>
            <p:cNvPr id="18" name="Group 17">
              <a:extLst>
                <a:ext uri="{FF2B5EF4-FFF2-40B4-BE49-F238E27FC236}">
                  <a16:creationId xmlns:a16="http://schemas.microsoft.com/office/drawing/2014/main" id="{17AC2A28-73C9-E133-4EDD-14C7E2372E3A}"/>
                </a:ext>
              </a:extLst>
            </p:cNvPr>
            <p:cNvGrpSpPr/>
            <p:nvPr/>
          </p:nvGrpSpPr>
          <p:grpSpPr>
            <a:xfrm>
              <a:off x="694701" y="781539"/>
              <a:ext cx="11239879" cy="6076461"/>
              <a:chOff x="694701" y="781539"/>
              <a:chExt cx="11239879" cy="6076461"/>
            </a:xfrm>
          </p:grpSpPr>
          <p:pic>
            <p:nvPicPr>
              <p:cNvPr id="3" name="Picture 2">
                <a:extLst>
                  <a:ext uri="{FF2B5EF4-FFF2-40B4-BE49-F238E27FC236}">
                    <a16:creationId xmlns:a16="http://schemas.microsoft.com/office/drawing/2014/main" id="{E1163D74-BAEE-CB65-1758-81976212554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83" b="89931" l="9814" r="89990">
                            <a14:foregroundMark x1="39014" y1="23524" x2="39014" y2="23524"/>
                            <a14:foregroundMark x1="38184" y1="27517" x2="38184" y2="27517"/>
                            <a14:foregroundMark x1="36523" y1="29340" x2="36523" y2="29340"/>
                            <a14:foregroundMark x1="41406" y1="26215" x2="41406" y2="26215"/>
                            <a14:foregroundMark x1="53271" y1="21962" x2="53271" y2="21962"/>
                            <a14:foregroundMark x1="50000" y1="21962" x2="50000" y2="21962"/>
                            <a14:foregroundMark x1="50439" y1="18229" x2="50439" y2="18229"/>
                            <a14:foregroundMark x1="50781" y1="16233" x2="50781" y2="16233"/>
                            <a14:foregroundMark x1="49268" y1="28906" x2="49268" y2="28906"/>
                            <a14:foregroundMark x1="61230" y1="29861" x2="61230" y2="29861"/>
                            <a14:foregroundMark x1="61670" y1="22396" x2="61670" y2="22396"/>
                            <a14:foregroundMark x1="37842" y1="19705" x2="37842" y2="19705"/>
                            <a14:foregroundMark x1="35693" y1="30903" x2="35693" y2="30903"/>
                            <a14:foregroundMark x1="36523" y1="28385" x2="36523" y2="28385"/>
                            <a14:foregroundMark x1="62891" y1="19184" x2="62891" y2="19184"/>
                            <a14:foregroundMark x1="62891" y1="15451" x2="62891" y2="15451"/>
                            <a14:foregroundMark x1="61719" y1="64931" x2="61719" y2="64931"/>
                            <a14:foregroundMark x1="53857" y1="64149" x2="53857" y2="64149"/>
                            <a14:foregroundMark x1="38574" y1="63368" x2="38574" y2="63368"/>
                            <a14:foregroundMark x1="35791" y1="30642" x2="35791" y2="30642"/>
                            <a14:foregroundMark x1="46729" y1="64323" x2="46729" y2="64323"/>
                            <a14:foregroundMark x1="54688" y1="88194" x2="54688" y2="88194"/>
                            <a14:foregroundMark x1="74316" y1="86632" x2="74316" y2="86632"/>
                            <a14:foregroundMark x1="75879" y1="88194" x2="75879" y2="88194"/>
                            <a14:foregroundMark x1="71045" y1="87934" x2="71045" y2="87934"/>
                            <a14:foregroundMark x1="87891" y1="88194" x2="87891" y2="88194"/>
                            <a14:foregroundMark x1="57715" y1="88628" x2="57715" y2="88628"/>
                            <a14:foregroundMark x1="61865" y1="88889" x2="61865" y2="88889"/>
                            <a14:foregroundMark x1="12598" y1="88108" x2="12598" y2="88108"/>
                            <a14:foregroundMark x1="9814" y1="87934" x2="9814" y2="87934"/>
                            <a14:foregroundMark x1="72217" y1="80642" x2="72217" y2="80642"/>
                            <a14:foregroundMark x1="38525" y1="20833" x2="38525" y2="20833"/>
                            <a14:foregroundMark x1="37451" y1="24306" x2="37451" y2="24306"/>
                            <a14:foregroundMark x1="37598" y1="27778" x2="37598" y2="27778"/>
                            <a14:foregroundMark x1="38721" y1="28385" x2="38721" y2="28385"/>
                            <a14:foregroundMark x1="38867" y1="23785" x2="38867" y2="23785"/>
                            <a14:foregroundMark x1="39551" y1="16319" x2="39551" y2="16319"/>
                            <a14:foregroundMark x1="36719" y1="16667" x2="36719" y2="16667"/>
                            <a14:foregroundMark x1="39795" y1="66233" x2="39795" y2="66233"/>
                            <a14:foregroundMark x1="39209" y1="61285" x2="39209" y2="61285"/>
                            <a14:backgroundMark x1="25391" y1="35069" x2="25391" y2="35069"/>
                            <a14:backgroundMark x1="39209" y1="56076" x2="39209" y2="56076"/>
                            <a14:backgroundMark x1="41113" y1="57118" x2="41113" y2="57118"/>
                            <a14:backgroundMark x1="45947" y1="57118" x2="45947" y2="57118"/>
                            <a14:backgroundMark x1="44434" y1="56424" x2="44434" y2="56424"/>
                            <a14:backgroundMark x1="49658" y1="57986" x2="49658" y2="57986"/>
                            <a14:backgroundMark x1="52832" y1="57986" x2="52832" y2="57986"/>
                            <a14:backgroundMark x1="57324" y1="57639" x2="57324" y2="57639"/>
                            <a14:backgroundMark x1="35449" y1="30990" x2="35449" y2="30990"/>
                            <a14:backgroundMark x1="35498" y1="31076" x2="35498" y2="31076"/>
                            <a14:backgroundMark x1="35547" y1="31076" x2="35547" y2="31076"/>
                            <a14:backgroundMark x1="35596" y1="30990" x2="35596" y2="30990"/>
                            <a14:backgroundMark x1="35547" y1="30816" x2="35547" y2="30816"/>
                            <a14:backgroundMark x1="50732" y1="63455" x2="50732" y2="63455"/>
                            <a14:backgroundMark x1="58350" y1="63194" x2="58350" y2="63194"/>
                            <a14:backgroundMark x1="35938" y1="31510" x2="35938" y2="31510"/>
                            <a14:backgroundMark x1="35547" y1="30642" x2="35547" y2="30642"/>
                            <a14:backgroundMark x1="35938" y1="31424" x2="35938" y2="31424"/>
                            <a14:backgroundMark x1="35938" y1="31424" x2="35938" y2="31424"/>
                            <a14:backgroundMark x1="35938" y1="31337" x2="35938" y2="31337"/>
                            <a14:backgroundMark x1="35986" y1="31250" x2="35986" y2="31250"/>
                          </a14:backgroundRemoval>
                        </a14:imgEffect>
                      </a14:imgLayer>
                    </a14:imgProps>
                  </a:ext>
                </a:extLst>
              </a:blip>
              <a:stretch>
                <a:fillRect/>
              </a:stretch>
            </p:blipFill>
            <p:spPr>
              <a:xfrm>
                <a:off x="694701" y="781539"/>
                <a:ext cx="10802597" cy="6076461"/>
              </a:xfrm>
              <a:prstGeom prst="rect">
                <a:avLst/>
              </a:prstGeom>
            </p:spPr>
          </p:pic>
          <p:sp>
            <p:nvSpPr>
              <p:cNvPr id="4" name="TextBox 3">
                <a:extLst>
                  <a:ext uri="{FF2B5EF4-FFF2-40B4-BE49-F238E27FC236}">
                    <a16:creationId xmlns:a16="http://schemas.microsoft.com/office/drawing/2014/main" id="{3779591D-75A4-2B85-F1FB-99BFE4269571}"/>
                  </a:ext>
                </a:extLst>
              </p:cNvPr>
              <p:cNvSpPr txBox="1"/>
              <p:nvPr/>
            </p:nvSpPr>
            <p:spPr>
              <a:xfrm>
                <a:off x="752822" y="6220033"/>
                <a:ext cx="1051891" cy="369332"/>
              </a:xfrm>
              <a:prstGeom prst="rect">
                <a:avLst/>
              </a:prstGeom>
              <a:noFill/>
            </p:spPr>
            <p:txBody>
              <a:bodyPr wrap="none" rtlCol="0">
                <a:spAutoFit/>
              </a:bodyPr>
              <a:lstStyle/>
              <a:p>
                <a:r>
                  <a:rPr lang="en-RO" dirty="0"/>
                  <a:t>Monolith</a:t>
                </a:r>
              </a:p>
            </p:txBody>
          </p:sp>
          <p:sp>
            <p:nvSpPr>
              <p:cNvPr id="5" name="TextBox 4">
                <a:extLst>
                  <a:ext uri="{FF2B5EF4-FFF2-40B4-BE49-F238E27FC236}">
                    <a16:creationId xmlns:a16="http://schemas.microsoft.com/office/drawing/2014/main" id="{BA16F10C-52A9-D2E4-D381-CD35EF331CD5}"/>
                  </a:ext>
                </a:extLst>
              </p:cNvPr>
              <p:cNvSpPr txBox="1"/>
              <p:nvPr/>
            </p:nvSpPr>
            <p:spPr>
              <a:xfrm>
                <a:off x="10385758" y="6284175"/>
                <a:ext cx="1548822" cy="369332"/>
              </a:xfrm>
              <a:prstGeom prst="rect">
                <a:avLst/>
              </a:prstGeom>
              <a:noFill/>
            </p:spPr>
            <p:txBody>
              <a:bodyPr wrap="none" rtlCol="0">
                <a:spAutoFit/>
              </a:bodyPr>
              <a:lstStyle/>
              <a:p>
                <a:r>
                  <a:rPr lang="en-RO" dirty="0"/>
                  <a:t>Micro-services</a:t>
                </a:r>
              </a:p>
            </p:txBody>
          </p:sp>
          <p:sp>
            <p:nvSpPr>
              <p:cNvPr id="6" name="Right Brace 5">
                <a:extLst>
                  <a:ext uri="{FF2B5EF4-FFF2-40B4-BE49-F238E27FC236}">
                    <a16:creationId xmlns:a16="http://schemas.microsoft.com/office/drawing/2014/main" id="{5778D962-0791-D246-0536-DADC0189E4A1}"/>
                  </a:ext>
                </a:extLst>
              </p:cNvPr>
              <p:cNvSpPr/>
              <p:nvPr/>
            </p:nvSpPr>
            <p:spPr>
              <a:xfrm>
                <a:off x="7905512" y="3521384"/>
                <a:ext cx="331496" cy="1414298"/>
              </a:xfrm>
              <a:prstGeom prst="rightBrace">
                <a:avLst>
                  <a:gd name="adj1" fmla="val 21622"/>
                  <a:gd name="adj2" fmla="val 69773"/>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7" name="Right Brace 6">
                <a:extLst>
                  <a:ext uri="{FF2B5EF4-FFF2-40B4-BE49-F238E27FC236}">
                    <a16:creationId xmlns:a16="http://schemas.microsoft.com/office/drawing/2014/main" id="{725C8441-6F3E-1456-2684-E87EA2ECA9B6}"/>
                  </a:ext>
                </a:extLst>
              </p:cNvPr>
              <p:cNvSpPr/>
              <p:nvPr/>
            </p:nvSpPr>
            <p:spPr>
              <a:xfrm>
                <a:off x="7917343" y="1685021"/>
                <a:ext cx="315922" cy="1027006"/>
              </a:xfrm>
              <a:prstGeom prst="rightBrace">
                <a:avLst>
                  <a:gd name="adj1" fmla="val 20721"/>
                  <a:gd name="adj2" fmla="val 50668"/>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8" name="TextBox 7">
                <a:extLst>
                  <a:ext uri="{FF2B5EF4-FFF2-40B4-BE49-F238E27FC236}">
                    <a16:creationId xmlns:a16="http://schemas.microsoft.com/office/drawing/2014/main" id="{B99B1A3D-EBF0-7E3A-DE59-A27EAF6F61AC}"/>
                  </a:ext>
                </a:extLst>
              </p:cNvPr>
              <p:cNvSpPr txBox="1"/>
              <p:nvPr/>
            </p:nvSpPr>
            <p:spPr>
              <a:xfrm>
                <a:off x="8309090" y="1914604"/>
                <a:ext cx="2248074" cy="584775"/>
              </a:xfrm>
              <a:prstGeom prst="rect">
                <a:avLst/>
              </a:prstGeom>
              <a:noFill/>
            </p:spPr>
            <p:txBody>
              <a:bodyPr wrap="square" rtlCol="0">
                <a:spAutoFit/>
              </a:bodyPr>
              <a:lstStyle/>
              <a:p>
                <a:r>
                  <a:rPr lang="en-RO" sz="1600" dirty="0"/>
                  <a:t>Application and container are integrated</a:t>
                </a:r>
              </a:p>
            </p:txBody>
          </p:sp>
          <p:sp>
            <p:nvSpPr>
              <p:cNvPr id="9" name="TextBox 8">
                <a:extLst>
                  <a:ext uri="{FF2B5EF4-FFF2-40B4-BE49-F238E27FC236}">
                    <a16:creationId xmlns:a16="http://schemas.microsoft.com/office/drawing/2014/main" id="{7B74353A-D291-DF1A-0DE9-1616C8731BA1}"/>
                  </a:ext>
                </a:extLst>
              </p:cNvPr>
              <p:cNvSpPr txBox="1"/>
              <p:nvPr/>
            </p:nvSpPr>
            <p:spPr>
              <a:xfrm>
                <a:off x="8568504" y="3234994"/>
                <a:ext cx="2418473" cy="584775"/>
              </a:xfrm>
              <a:prstGeom prst="rect">
                <a:avLst/>
              </a:prstGeom>
              <a:noFill/>
            </p:spPr>
            <p:txBody>
              <a:bodyPr wrap="square" rtlCol="0">
                <a:spAutoFit/>
              </a:bodyPr>
              <a:lstStyle/>
              <a:p>
                <a:r>
                  <a:rPr lang="en-RO" sz="1600" dirty="0"/>
                  <a:t>Docker is tightly integrated with OS Kernel</a:t>
                </a:r>
              </a:p>
            </p:txBody>
          </p:sp>
          <p:sp>
            <p:nvSpPr>
              <p:cNvPr id="13" name="Right Brace 12">
                <a:extLst>
                  <a:ext uri="{FF2B5EF4-FFF2-40B4-BE49-F238E27FC236}">
                    <a16:creationId xmlns:a16="http://schemas.microsoft.com/office/drawing/2014/main" id="{4548D439-E6E9-9C07-DD74-BD781096A4E2}"/>
                  </a:ext>
                </a:extLst>
              </p:cNvPr>
              <p:cNvSpPr/>
              <p:nvPr/>
            </p:nvSpPr>
            <p:spPr>
              <a:xfrm>
                <a:off x="8237008" y="3007881"/>
                <a:ext cx="315922" cy="1027006"/>
              </a:xfrm>
              <a:prstGeom prst="rightBrace">
                <a:avLst>
                  <a:gd name="adj1" fmla="val 20721"/>
                  <a:gd name="adj2" fmla="val 50668"/>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14" name="TextBox 13">
                <a:extLst>
                  <a:ext uri="{FF2B5EF4-FFF2-40B4-BE49-F238E27FC236}">
                    <a16:creationId xmlns:a16="http://schemas.microsoft.com/office/drawing/2014/main" id="{9B5701FF-48BD-78F8-6A7D-1455BE99BA7B}"/>
                  </a:ext>
                </a:extLst>
              </p:cNvPr>
              <p:cNvSpPr txBox="1"/>
              <p:nvPr/>
            </p:nvSpPr>
            <p:spPr>
              <a:xfrm>
                <a:off x="3154325" y="1944471"/>
                <a:ext cx="1306839" cy="584775"/>
              </a:xfrm>
              <a:prstGeom prst="rect">
                <a:avLst/>
              </a:prstGeom>
              <a:noFill/>
            </p:spPr>
            <p:txBody>
              <a:bodyPr wrap="square" rtlCol="0">
                <a:spAutoFit/>
              </a:bodyPr>
              <a:lstStyle/>
              <a:p>
                <a:pPr algn="r"/>
                <a:r>
                  <a:rPr lang="en-RO" sz="1600" dirty="0"/>
                  <a:t>Application Container</a:t>
                </a:r>
              </a:p>
            </p:txBody>
          </p:sp>
          <p:sp>
            <p:nvSpPr>
              <p:cNvPr id="15" name="TextBox 14">
                <a:extLst>
                  <a:ext uri="{FF2B5EF4-FFF2-40B4-BE49-F238E27FC236}">
                    <a16:creationId xmlns:a16="http://schemas.microsoft.com/office/drawing/2014/main" id="{93219FF8-F5E3-2A77-79D9-BE4FAE0FA4D3}"/>
                  </a:ext>
                </a:extLst>
              </p:cNvPr>
              <p:cNvSpPr txBox="1"/>
              <p:nvPr/>
            </p:nvSpPr>
            <p:spPr>
              <a:xfrm>
                <a:off x="5594804" y="5279430"/>
                <a:ext cx="1002390" cy="338554"/>
              </a:xfrm>
              <a:prstGeom prst="rect">
                <a:avLst/>
              </a:prstGeom>
              <a:noFill/>
            </p:spPr>
            <p:txBody>
              <a:bodyPr wrap="none" rtlCol="0">
                <a:spAutoFit/>
              </a:bodyPr>
              <a:lstStyle/>
              <a:p>
                <a:r>
                  <a:rPr lang="en-RO" sz="1600" dirty="0"/>
                  <a:t>Hardware</a:t>
                </a:r>
              </a:p>
            </p:txBody>
          </p:sp>
          <p:sp>
            <p:nvSpPr>
              <p:cNvPr id="17" name="TextBox 16">
                <a:extLst>
                  <a:ext uri="{FF2B5EF4-FFF2-40B4-BE49-F238E27FC236}">
                    <a16:creationId xmlns:a16="http://schemas.microsoft.com/office/drawing/2014/main" id="{0361B083-6B94-BA30-0EAC-829B8F56AAD6}"/>
                  </a:ext>
                </a:extLst>
              </p:cNvPr>
              <p:cNvSpPr txBox="1"/>
              <p:nvPr/>
            </p:nvSpPr>
            <p:spPr>
              <a:xfrm>
                <a:off x="698382" y="3506533"/>
                <a:ext cx="2647330" cy="1200329"/>
              </a:xfrm>
              <a:prstGeom prst="rect">
                <a:avLst/>
              </a:prstGeom>
              <a:noFill/>
            </p:spPr>
            <p:txBody>
              <a:bodyPr wrap="square" rtlCol="0">
                <a:spAutoFit/>
              </a:bodyPr>
              <a:lstStyle/>
              <a:p>
                <a:r>
                  <a:rPr lang="en-RO" dirty="0"/>
                  <a:t>Moving a Container (with integrated application) between Docker platforms is routine</a:t>
                </a:r>
              </a:p>
            </p:txBody>
          </p:sp>
        </p:grpSp>
        <p:sp>
          <p:nvSpPr>
            <p:cNvPr id="19" name="TextBox 18">
              <a:extLst>
                <a:ext uri="{FF2B5EF4-FFF2-40B4-BE49-F238E27FC236}">
                  <a16:creationId xmlns:a16="http://schemas.microsoft.com/office/drawing/2014/main" id="{120E4386-3EAC-33D2-2CD4-7BE27A0CFC92}"/>
                </a:ext>
              </a:extLst>
            </p:cNvPr>
            <p:cNvSpPr txBox="1"/>
            <p:nvPr/>
          </p:nvSpPr>
          <p:spPr>
            <a:xfrm>
              <a:off x="5379072" y="976644"/>
              <a:ext cx="1759008" cy="369332"/>
            </a:xfrm>
            <a:prstGeom prst="rect">
              <a:avLst/>
            </a:prstGeom>
            <a:noFill/>
          </p:spPr>
          <p:txBody>
            <a:bodyPr wrap="none" rtlCol="0">
              <a:spAutoFit/>
            </a:bodyPr>
            <a:lstStyle/>
            <a:p>
              <a:r>
                <a:rPr lang="en-RO" b="1" dirty="0"/>
                <a:t>Containerization</a:t>
              </a:r>
            </a:p>
          </p:txBody>
        </p:sp>
      </p:grpSp>
      <p:cxnSp>
        <p:nvCxnSpPr>
          <p:cNvPr id="21" name="Straight Arrow Connector 20">
            <a:extLst>
              <a:ext uri="{FF2B5EF4-FFF2-40B4-BE49-F238E27FC236}">
                <a16:creationId xmlns:a16="http://schemas.microsoft.com/office/drawing/2014/main" id="{5E07083A-F772-15AF-748C-8734B1C28815}"/>
              </a:ext>
            </a:extLst>
          </p:cNvPr>
          <p:cNvCxnSpPr>
            <a:cxnSpLocks/>
          </p:cNvCxnSpPr>
          <p:nvPr/>
        </p:nvCxnSpPr>
        <p:spPr>
          <a:xfrm>
            <a:off x="4872302" y="2695994"/>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E8B55BC-F5CC-2A09-D1D2-CB2CFFA0A032}"/>
              </a:ext>
            </a:extLst>
          </p:cNvPr>
          <p:cNvCxnSpPr>
            <a:cxnSpLocks/>
          </p:cNvCxnSpPr>
          <p:nvPr/>
        </p:nvCxnSpPr>
        <p:spPr>
          <a:xfrm>
            <a:off x="5902389" y="2695994"/>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A3E8C044-306B-E95A-69AF-61F2E7AE9796}"/>
              </a:ext>
            </a:extLst>
          </p:cNvPr>
          <p:cNvCxnSpPr>
            <a:cxnSpLocks/>
          </p:cNvCxnSpPr>
          <p:nvPr/>
        </p:nvCxnSpPr>
        <p:spPr>
          <a:xfrm>
            <a:off x="6990324" y="2695994"/>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BFBC17C-2074-0A2B-BD1A-9664A7250310}"/>
              </a:ext>
            </a:extLst>
          </p:cNvPr>
          <p:cNvCxnSpPr>
            <a:cxnSpLocks/>
          </p:cNvCxnSpPr>
          <p:nvPr/>
        </p:nvCxnSpPr>
        <p:spPr>
          <a:xfrm>
            <a:off x="5300989" y="4081173"/>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5D718B9-E16A-90E5-17CE-19A609401821}"/>
              </a:ext>
            </a:extLst>
          </p:cNvPr>
          <p:cNvCxnSpPr>
            <a:cxnSpLocks/>
          </p:cNvCxnSpPr>
          <p:nvPr/>
        </p:nvCxnSpPr>
        <p:spPr>
          <a:xfrm>
            <a:off x="6715973" y="4094522"/>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0DF16E8A-271B-3671-E3FD-CF5FBAD31EF4}"/>
              </a:ext>
            </a:extLst>
          </p:cNvPr>
          <p:cNvSpPr txBox="1"/>
          <p:nvPr/>
        </p:nvSpPr>
        <p:spPr>
          <a:xfrm>
            <a:off x="8169258" y="4205536"/>
            <a:ext cx="2418473" cy="584775"/>
          </a:xfrm>
          <a:prstGeom prst="rect">
            <a:avLst/>
          </a:prstGeom>
          <a:noFill/>
        </p:spPr>
        <p:txBody>
          <a:bodyPr wrap="square" rtlCol="0">
            <a:spAutoFit/>
          </a:bodyPr>
          <a:lstStyle/>
          <a:p>
            <a:r>
              <a:rPr lang="en-RO" sz="1600" dirty="0"/>
              <a:t>OS is tightly integrated with hardware</a:t>
            </a:r>
          </a:p>
        </p:txBody>
      </p:sp>
    </p:spTree>
    <p:extLst>
      <p:ext uri="{BB962C8B-B14F-4D97-AF65-F5344CB8AC3E}">
        <p14:creationId xmlns:p14="http://schemas.microsoft.com/office/powerpoint/2010/main" val="40847301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EE79D7A-ECAA-6D42-21F8-63293AC5520B}"/>
              </a:ext>
            </a:extLst>
          </p:cNvPr>
          <p:cNvGrpSpPr/>
          <p:nvPr/>
        </p:nvGrpSpPr>
        <p:grpSpPr>
          <a:xfrm>
            <a:off x="520042" y="781539"/>
            <a:ext cx="11239879" cy="6076461"/>
            <a:chOff x="694701" y="781539"/>
            <a:chExt cx="11239879" cy="6076461"/>
          </a:xfrm>
        </p:grpSpPr>
        <p:grpSp>
          <p:nvGrpSpPr>
            <p:cNvPr id="3" name="Group 2">
              <a:extLst>
                <a:ext uri="{FF2B5EF4-FFF2-40B4-BE49-F238E27FC236}">
                  <a16:creationId xmlns:a16="http://schemas.microsoft.com/office/drawing/2014/main" id="{50B341E0-56A4-7AF0-E847-81E3CD95BAC4}"/>
                </a:ext>
              </a:extLst>
            </p:cNvPr>
            <p:cNvGrpSpPr/>
            <p:nvPr/>
          </p:nvGrpSpPr>
          <p:grpSpPr>
            <a:xfrm>
              <a:off x="694701" y="781539"/>
              <a:ext cx="11239879" cy="6076461"/>
              <a:chOff x="694701" y="781539"/>
              <a:chExt cx="11239879" cy="6076461"/>
            </a:xfrm>
          </p:grpSpPr>
          <p:pic>
            <p:nvPicPr>
              <p:cNvPr id="5" name="Picture 4">
                <a:extLst>
                  <a:ext uri="{FF2B5EF4-FFF2-40B4-BE49-F238E27FC236}">
                    <a16:creationId xmlns:a16="http://schemas.microsoft.com/office/drawing/2014/main" id="{CD4B0659-3A2A-7468-11F4-6A74B72A339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83" b="89931" l="9814" r="89990">
                            <a14:foregroundMark x1="39014" y1="23524" x2="39014" y2="23524"/>
                            <a14:foregroundMark x1="38184" y1="27517" x2="38184" y2="27517"/>
                            <a14:foregroundMark x1="36523" y1="29340" x2="36523" y2="29340"/>
                            <a14:foregroundMark x1="41406" y1="26215" x2="41406" y2="26215"/>
                            <a14:foregroundMark x1="53271" y1="21962" x2="53271" y2="21962"/>
                            <a14:foregroundMark x1="50000" y1="21962" x2="50000" y2="21962"/>
                            <a14:foregroundMark x1="50439" y1="18229" x2="50439" y2="18229"/>
                            <a14:foregroundMark x1="50781" y1="16233" x2="50781" y2="16233"/>
                            <a14:foregroundMark x1="49268" y1="28906" x2="49268" y2="28906"/>
                            <a14:foregroundMark x1="61230" y1="29861" x2="61230" y2="29861"/>
                            <a14:foregroundMark x1="61670" y1="22396" x2="61670" y2="22396"/>
                            <a14:foregroundMark x1="37842" y1="19705" x2="37842" y2="19705"/>
                            <a14:foregroundMark x1="35693" y1="30903" x2="35693" y2="30903"/>
                            <a14:foregroundMark x1="36523" y1="28385" x2="36523" y2="28385"/>
                            <a14:foregroundMark x1="62891" y1="19184" x2="62891" y2="19184"/>
                            <a14:foregroundMark x1="62891" y1="15451" x2="62891" y2="15451"/>
                            <a14:foregroundMark x1="61719" y1="64931" x2="61719" y2="64931"/>
                            <a14:foregroundMark x1="53857" y1="64149" x2="53857" y2="64149"/>
                            <a14:foregroundMark x1="38574" y1="63368" x2="38574" y2="63368"/>
                            <a14:foregroundMark x1="35791" y1="30642" x2="35791" y2="30642"/>
                            <a14:foregroundMark x1="46729" y1="64323" x2="46729" y2="64323"/>
                            <a14:foregroundMark x1="54688" y1="88194" x2="54688" y2="88194"/>
                            <a14:foregroundMark x1="74316" y1="86632" x2="74316" y2="86632"/>
                            <a14:foregroundMark x1="75879" y1="88194" x2="75879" y2="88194"/>
                            <a14:foregroundMark x1="71045" y1="87934" x2="71045" y2="87934"/>
                            <a14:foregroundMark x1="87891" y1="88194" x2="87891" y2="88194"/>
                            <a14:foregroundMark x1="57715" y1="88628" x2="57715" y2="88628"/>
                            <a14:foregroundMark x1="61865" y1="88889" x2="61865" y2="88889"/>
                            <a14:foregroundMark x1="12598" y1="88108" x2="12598" y2="88108"/>
                            <a14:foregroundMark x1="9814" y1="87934" x2="9814" y2="87934"/>
                            <a14:foregroundMark x1="72217" y1="80642" x2="72217" y2="80642"/>
                            <a14:foregroundMark x1="38525" y1="20833" x2="38525" y2="20833"/>
                            <a14:foregroundMark x1="37451" y1="24306" x2="37451" y2="24306"/>
                            <a14:foregroundMark x1="37598" y1="27778" x2="37598" y2="27778"/>
                            <a14:foregroundMark x1="38721" y1="28385" x2="38721" y2="28385"/>
                            <a14:foregroundMark x1="38867" y1="23785" x2="38867" y2="23785"/>
                            <a14:foregroundMark x1="39551" y1="16319" x2="39551" y2="16319"/>
                            <a14:foregroundMark x1="36719" y1="16667" x2="36719" y2="16667"/>
                            <a14:foregroundMark x1="39795" y1="66233" x2="39795" y2="66233"/>
                            <a14:foregroundMark x1="39209" y1="61285" x2="39209" y2="61285"/>
                            <a14:foregroundMark x1="29688" y1="69792" x2="29688" y2="69792"/>
                            <a14:foregroundMark x1="32080" y1="62240" x2="32080" y2="62240"/>
                            <a14:foregroundMark x1="31250" y1="56163" x2="31250" y2="56163"/>
                            <a14:foregroundMark x1="19336" y1="63542" x2="19336" y2="63542"/>
                            <a14:foregroundMark x1="22119" y1="80469" x2="22119" y2="80469"/>
                            <a14:foregroundMark x1="42529" y1="64931" x2="42529" y2="64931"/>
                            <a14:foregroundMark x1="40283" y1="58160" x2="40283" y2="58160"/>
                            <a14:foregroundMark x1="32275" y1="58333" x2="32275" y2="58333"/>
                            <a14:foregroundMark x1="33496" y1="55469" x2="33496" y2="55469"/>
                            <a14:foregroundMark x1="28760" y1="55122" x2="28760" y2="55122"/>
                            <a14:foregroundMark x1="19922" y1="49219" x2="19922" y2="49219"/>
                            <a14:foregroundMark x1="12207" y1="47135" x2="12207" y2="47135"/>
                            <a14:foregroundMark x1="10107" y1="60851" x2="10107" y2="60851"/>
                            <a14:foregroundMark x1="12207" y1="76389" x2="12207" y2="76389"/>
                            <a14:foregroundMark x1="32959" y1="74740" x2="32959" y2="74740"/>
                            <a14:foregroundMark x1="52344" y1="79774" x2="52344" y2="79774"/>
                            <a14:foregroundMark x1="58789" y1="77257" x2="58789" y2="77257"/>
                            <a14:foregroundMark x1="56836" y1="50868" x2="56836" y2="50868"/>
                            <a14:backgroundMark x1="25391" y1="35069" x2="25391" y2="35069"/>
                            <a14:backgroundMark x1="39209" y1="56076" x2="39209" y2="56076"/>
                            <a14:backgroundMark x1="41113" y1="57118" x2="41113" y2="57118"/>
                            <a14:backgroundMark x1="45947" y1="57118" x2="45947" y2="57118"/>
                            <a14:backgroundMark x1="44434" y1="56424" x2="44434" y2="56424"/>
                            <a14:backgroundMark x1="49658" y1="57986" x2="49658" y2="57986"/>
                            <a14:backgroundMark x1="52832" y1="57986" x2="52832" y2="57986"/>
                            <a14:backgroundMark x1="57324" y1="57639" x2="57324" y2="57639"/>
                            <a14:backgroundMark x1="35449" y1="30990" x2="35449" y2="30990"/>
                            <a14:backgroundMark x1="35498" y1="31076" x2="35498" y2="31076"/>
                            <a14:backgroundMark x1="35547" y1="31076" x2="35547" y2="31076"/>
                            <a14:backgroundMark x1="35596" y1="30990" x2="35596" y2="30990"/>
                            <a14:backgroundMark x1="35547" y1="30816" x2="35547" y2="30816"/>
                            <a14:backgroundMark x1="50732" y1="63455" x2="50732" y2="63455"/>
                            <a14:backgroundMark x1="58350" y1="63194" x2="58350" y2="63194"/>
                            <a14:backgroundMark x1="35938" y1="31510" x2="35938" y2="31510"/>
                            <a14:backgroundMark x1="35547" y1="30642" x2="35547" y2="30642"/>
                            <a14:backgroundMark x1="35938" y1="31424" x2="35938" y2="31424"/>
                            <a14:backgroundMark x1="35938" y1="31424" x2="35938" y2="31424"/>
                            <a14:backgroundMark x1="35938" y1="31337" x2="35938" y2="31337"/>
                            <a14:backgroundMark x1="35986" y1="31250" x2="35986" y2="31250"/>
                            <a14:backgroundMark x1="58740" y1="37500" x2="58740" y2="37500"/>
                            <a14:backgroundMark x1="56982" y1="40365" x2="56982" y2="40365"/>
                            <a14:backgroundMark x1="28369" y1="73698" x2="28369" y2="73698"/>
                            <a14:backgroundMark x1="38281" y1="57639" x2="38281" y2="57639"/>
                            <a14:backgroundMark x1="28076" y1="58681" x2="28076" y2="58681"/>
                            <a14:backgroundMark x1="25342" y1="70313" x2="25342" y2="70313"/>
                            <a14:backgroundMark x1="36572" y1="74740" x2="36572" y2="74740"/>
                            <a14:backgroundMark x1="12695" y1="82465" x2="12695" y2="82465"/>
                            <a14:backgroundMark x1="12109" y1="66580" x2="12109" y2="66580"/>
                            <a14:backgroundMark x1="21436" y1="48003" x2="21436" y2="48003"/>
                            <a14:backgroundMark x1="19238" y1="70486" x2="19238" y2="70486"/>
                          </a14:backgroundRemoval>
                        </a14:imgEffect>
                      </a14:imgLayer>
                    </a14:imgProps>
                  </a:ext>
                </a:extLst>
              </a:blip>
              <a:stretch>
                <a:fillRect/>
              </a:stretch>
            </p:blipFill>
            <p:spPr>
              <a:xfrm>
                <a:off x="694701" y="781539"/>
                <a:ext cx="10802597" cy="6076461"/>
              </a:xfrm>
              <a:prstGeom prst="rect">
                <a:avLst/>
              </a:prstGeom>
            </p:spPr>
          </p:pic>
          <p:sp>
            <p:nvSpPr>
              <p:cNvPr id="6" name="TextBox 5">
                <a:extLst>
                  <a:ext uri="{FF2B5EF4-FFF2-40B4-BE49-F238E27FC236}">
                    <a16:creationId xmlns:a16="http://schemas.microsoft.com/office/drawing/2014/main" id="{634B3FDC-C144-FC12-CB2F-A91E3A87DFA4}"/>
                  </a:ext>
                </a:extLst>
              </p:cNvPr>
              <p:cNvSpPr txBox="1"/>
              <p:nvPr/>
            </p:nvSpPr>
            <p:spPr>
              <a:xfrm>
                <a:off x="752822" y="6220033"/>
                <a:ext cx="1051891" cy="369332"/>
              </a:xfrm>
              <a:prstGeom prst="rect">
                <a:avLst/>
              </a:prstGeom>
              <a:noFill/>
            </p:spPr>
            <p:txBody>
              <a:bodyPr wrap="none" rtlCol="0">
                <a:spAutoFit/>
              </a:bodyPr>
              <a:lstStyle/>
              <a:p>
                <a:r>
                  <a:rPr lang="en-RO" dirty="0"/>
                  <a:t>Monolith</a:t>
                </a:r>
              </a:p>
            </p:txBody>
          </p:sp>
          <p:sp>
            <p:nvSpPr>
              <p:cNvPr id="7" name="TextBox 6">
                <a:extLst>
                  <a:ext uri="{FF2B5EF4-FFF2-40B4-BE49-F238E27FC236}">
                    <a16:creationId xmlns:a16="http://schemas.microsoft.com/office/drawing/2014/main" id="{FAECF8F6-7630-E19C-6748-20B364B18F09}"/>
                  </a:ext>
                </a:extLst>
              </p:cNvPr>
              <p:cNvSpPr txBox="1"/>
              <p:nvPr/>
            </p:nvSpPr>
            <p:spPr>
              <a:xfrm>
                <a:off x="10385758" y="6284175"/>
                <a:ext cx="1548822" cy="369332"/>
              </a:xfrm>
              <a:prstGeom prst="rect">
                <a:avLst/>
              </a:prstGeom>
              <a:noFill/>
            </p:spPr>
            <p:txBody>
              <a:bodyPr wrap="none" rtlCol="0">
                <a:spAutoFit/>
              </a:bodyPr>
              <a:lstStyle/>
              <a:p>
                <a:r>
                  <a:rPr lang="en-RO" dirty="0"/>
                  <a:t>Micro-services</a:t>
                </a:r>
              </a:p>
            </p:txBody>
          </p:sp>
          <p:sp>
            <p:nvSpPr>
              <p:cNvPr id="8" name="Right Brace 7">
                <a:extLst>
                  <a:ext uri="{FF2B5EF4-FFF2-40B4-BE49-F238E27FC236}">
                    <a16:creationId xmlns:a16="http://schemas.microsoft.com/office/drawing/2014/main" id="{52C0FB6D-B6DF-BDB5-6128-BCD47008FD54}"/>
                  </a:ext>
                </a:extLst>
              </p:cNvPr>
              <p:cNvSpPr/>
              <p:nvPr/>
            </p:nvSpPr>
            <p:spPr>
              <a:xfrm>
                <a:off x="7905512" y="3609866"/>
                <a:ext cx="331496" cy="1325815"/>
              </a:xfrm>
              <a:prstGeom prst="rightBrace">
                <a:avLst>
                  <a:gd name="adj1" fmla="val 21622"/>
                  <a:gd name="adj2" fmla="val 69773"/>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9" name="Right Brace 8">
                <a:extLst>
                  <a:ext uri="{FF2B5EF4-FFF2-40B4-BE49-F238E27FC236}">
                    <a16:creationId xmlns:a16="http://schemas.microsoft.com/office/drawing/2014/main" id="{DAE65607-4340-9275-E5B7-4CF2F0FE47AD}"/>
                  </a:ext>
                </a:extLst>
              </p:cNvPr>
              <p:cNvSpPr/>
              <p:nvPr/>
            </p:nvSpPr>
            <p:spPr>
              <a:xfrm>
                <a:off x="8435819" y="1668979"/>
                <a:ext cx="269967" cy="1027006"/>
              </a:xfrm>
              <a:prstGeom prst="rightBrace">
                <a:avLst>
                  <a:gd name="adj1" fmla="val 20721"/>
                  <a:gd name="adj2" fmla="val 50668"/>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10" name="TextBox 9">
                <a:extLst>
                  <a:ext uri="{FF2B5EF4-FFF2-40B4-BE49-F238E27FC236}">
                    <a16:creationId xmlns:a16="http://schemas.microsoft.com/office/drawing/2014/main" id="{03E2662A-A831-F49E-96FF-F0D6986D313C}"/>
                  </a:ext>
                </a:extLst>
              </p:cNvPr>
              <p:cNvSpPr txBox="1"/>
              <p:nvPr/>
            </p:nvSpPr>
            <p:spPr>
              <a:xfrm>
                <a:off x="8750245" y="1882520"/>
                <a:ext cx="2248074" cy="584775"/>
              </a:xfrm>
              <a:prstGeom prst="rect">
                <a:avLst/>
              </a:prstGeom>
              <a:noFill/>
            </p:spPr>
            <p:txBody>
              <a:bodyPr wrap="square" rtlCol="0">
                <a:spAutoFit/>
              </a:bodyPr>
              <a:lstStyle/>
              <a:p>
                <a:r>
                  <a:rPr lang="en-RO" sz="1600" dirty="0"/>
                  <a:t>Application and container are integrated</a:t>
                </a:r>
              </a:p>
            </p:txBody>
          </p:sp>
          <p:sp>
            <p:nvSpPr>
              <p:cNvPr id="11" name="TextBox 10">
                <a:extLst>
                  <a:ext uri="{FF2B5EF4-FFF2-40B4-BE49-F238E27FC236}">
                    <a16:creationId xmlns:a16="http://schemas.microsoft.com/office/drawing/2014/main" id="{616D6DA6-9A83-FAD1-A257-B9F198605982}"/>
                  </a:ext>
                </a:extLst>
              </p:cNvPr>
              <p:cNvSpPr txBox="1"/>
              <p:nvPr/>
            </p:nvSpPr>
            <p:spPr>
              <a:xfrm>
                <a:off x="8769029" y="3226973"/>
                <a:ext cx="2418473" cy="584775"/>
              </a:xfrm>
              <a:prstGeom prst="rect">
                <a:avLst/>
              </a:prstGeom>
              <a:noFill/>
            </p:spPr>
            <p:txBody>
              <a:bodyPr wrap="square" rtlCol="0">
                <a:spAutoFit/>
              </a:bodyPr>
              <a:lstStyle/>
              <a:p>
                <a:r>
                  <a:rPr lang="en-RO" sz="1600" dirty="0"/>
                  <a:t>Docker is tightly integrated with OS Kernel</a:t>
                </a:r>
              </a:p>
            </p:txBody>
          </p:sp>
          <p:sp>
            <p:nvSpPr>
              <p:cNvPr id="12" name="Right Brace 11">
                <a:extLst>
                  <a:ext uri="{FF2B5EF4-FFF2-40B4-BE49-F238E27FC236}">
                    <a16:creationId xmlns:a16="http://schemas.microsoft.com/office/drawing/2014/main" id="{6B31EA44-2E04-1442-85A8-B6665BA9B126}"/>
                  </a:ext>
                </a:extLst>
              </p:cNvPr>
              <p:cNvSpPr/>
              <p:nvPr/>
            </p:nvSpPr>
            <p:spPr>
              <a:xfrm>
                <a:off x="8435820" y="3007881"/>
                <a:ext cx="261487" cy="1027006"/>
              </a:xfrm>
              <a:prstGeom prst="rightBrace">
                <a:avLst>
                  <a:gd name="adj1" fmla="val 20721"/>
                  <a:gd name="adj2" fmla="val 50668"/>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RO"/>
              </a:p>
            </p:txBody>
          </p:sp>
          <p:sp>
            <p:nvSpPr>
              <p:cNvPr id="14" name="TextBox 13">
                <a:extLst>
                  <a:ext uri="{FF2B5EF4-FFF2-40B4-BE49-F238E27FC236}">
                    <a16:creationId xmlns:a16="http://schemas.microsoft.com/office/drawing/2014/main" id="{9CF20ADC-8493-AFD3-88DA-D5C3EA06E190}"/>
                  </a:ext>
                </a:extLst>
              </p:cNvPr>
              <p:cNvSpPr txBox="1"/>
              <p:nvPr/>
            </p:nvSpPr>
            <p:spPr>
              <a:xfrm>
                <a:off x="5594804" y="5279430"/>
                <a:ext cx="1002390" cy="338554"/>
              </a:xfrm>
              <a:prstGeom prst="rect">
                <a:avLst/>
              </a:prstGeom>
              <a:noFill/>
            </p:spPr>
            <p:txBody>
              <a:bodyPr wrap="none" rtlCol="0">
                <a:spAutoFit/>
              </a:bodyPr>
              <a:lstStyle/>
              <a:p>
                <a:r>
                  <a:rPr lang="en-RO" sz="1600" dirty="0"/>
                  <a:t>Hardware</a:t>
                </a:r>
              </a:p>
            </p:txBody>
          </p:sp>
        </p:grpSp>
        <p:sp>
          <p:nvSpPr>
            <p:cNvPr id="4" name="TextBox 3">
              <a:extLst>
                <a:ext uri="{FF2B5EF4-FFF2-40B4-BE49-F238E27FC236}">
                  <a16:creationId xmlns:a16="http://schemas.microsoft.com/office/drawing/2014/main" id="{C99F8A7F-8723-4543-CB8E-FA64373ADCF8}"/>
                </a:ext>
              </a:extLst>
            </p:cNvPr>
            <p:cNvSpPr txBox="1"/>
            <p:nvPr/>
          </p:nvSpPr>
          <p:spPr>
            <a:xfrm>
              <a:off x="5364577" y="1024605"/>
              <a:ext cx="1839543" cy="369332"/>
            </a:xfrm>
            <a:prstGeom prst="rect">
              <a:avLst/>
            </a:prstGeom>
            <a:noFill/>
          </p:spPr>
          <p:txBody>
            <a:bodyPr wrap="none" rtlCol="0">
              <a:spAutoFit/>
            </a:bodyPr>
            <a:lstStyle/>
            <a:p>
              <a:r>
                <a:rPr lang="en-RO" b="1" dirty="0"/>
                <a:t>Docker Container</a:t>
              </a:r>
            </a:p>
          </p:txBody>
        </p:sp>
      </p:grpSp>
      <p:sp>
        <p:nvSpPr>
          <p:cNvPr id="19" name="Cube 18">
            <a:extLst>
              <a:ext uri="{FF2B5EF4-FFF2-40B4-BE49-F238E27FC236}">
                <a16:creationId xmlns:a16="http://schemas.microsoft.com/office/drawing/2014/main" id="{7F43C0DC-FC19-97F7-5D2A-5F2AC44E01DD}"/>
              </a:ext>
            </a:extLst>
          </p:cNvPr>
          <p:cNvSpPr/>
          <p:nvPr/>
        </p:nvSpPr>
        <p:spPr>
          <a:xfrm>
            <a:off x="4101471" y="1553402"/>
            <a:ext cx="4067759" cy="1980303"/>
          </a:xfrm>
          <a:prstGeom prst="cube">
            <a:avLst/>
          </a:prstGeom>
          <a:solidFill>
            <a:srgbClr val="00B0F0">
              <a:alpha val="64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dirty="0"/>
          </a:p>
        </p:txBody>
      </p:sp>
      <p:sp>
        <p:nvSpPr>
          <p:cNvPr id="20" name="TextBox 19">
            <a:extLst>
              <a:ext uri="{FF2B5EF4-FFF2-40B4-BE49-F238E27FC236}">
                <a16:creationId xmlns:a16="http://schemas.microsoft.com/office/drawing/2014/main" id="{DF572FAA-9A52-944F-0B6E-BF3813C7E6B2}"/>
              </a:ext>
            </a:extLst>
          </p:cNvPr>
          <p:cNvSpPr txBox="1"/>
          <p:nvPr/>
        </p:nvSpPr>
        <p:spPr>
          <a:xfrm>
            <a:off x="5420145" y="3164373"/>
            <a:ext cx="839269" cy="369332"/>
          </a:xfrm>
          <a:prstGeom prst="rect">
            <a:avLst/>
          </a:prstGeom>
          <a:noFill/>
        </p:spPr>
        <p:txBody>
          <a:bodyPr wrap="none" rtlCol="0">
            <a:spAutoFit/>
          </a:bodyPr>
          <a:lstStyle/>
          <a:p>
            <a:r>
              <a:rPr lang="en-RO" dirty="0"/>
              <a:t>Docker</a:t>
            </a:r>
          </a:p>
        </p:txBody>
      </p:sp>
      <p:pic>
        <p:nvPicPr>
          <p:cNvPr id="22" name="Picture 21">
            <a:extLst>
              <a:ext uri="{FF2B5EF4-FFF2-40B4-BE49-F238E27FC236}">
                <a16:creationId xmlns:a16="http://schemas.microsoft.com/office/drawing/2014/main" id="{D563978C-3B0D-CFDE-1714-22B10751160C}"/>
              </a:ext>
            </a:extLst>
          </p:cNvPr>
          <p:cNvPicPr>
            <a:picLocks noChangeAspect="1"/>
          </p:cNvPicPr>
          <p:nvPr/>
        </p:nvPicPr>
        <p:blipFill>
          <a:blip r:embed="rId4"/>
          <a:stretch>
            <a:fillRect/>
          </a:stretch>
        </p:blipFill>
        <p:spPr>
          <a:xfrm>
            <a:off x="2848621" y="1580317"/>
            <a:ext cx="712947" cy="738873"/>
          </a:xfrm>
          <a:prstGeom prst="rect">
            <a:avLst/>
          </a:prstGeom>
        </p:spPr>
      </p:pic>
      <p:pic>
        <p:nvPicPr>
          <p:cNvPr id="24" name="Picture 23">
            <a:extLst>
              <a:ext uri="{FF2B5EF4-FFF2-40B4-BE49-F238E27FC236}">
                <a16:creationId xmlns:a16="http://schemas.microsoft.com/office/drawing/2014/main" id="{47B856BA-08C7-F707-3B9A-59D807F72716}"/>
              </a:ext>
            </a:extLst>
          </p:cNvPr>
          <p:cNvPicPr>
            <a:picLocks noChangeAspect="1"/>
          </p:cNvPicPr>
          <p:nvPr/>
        </p:nvPicPr>
        <p:blipFill>
          <a:blip r:embed="rId5"/>
          <a:stretch>
            <a:fillRect/>
          </a:stretch>
        </p:blipFill>
        <p:spPr>
          <a:xfrm>
            <a:off x="3000028" y="3108756"/>
            <a:ext cx="501111" cy="501111"/>
          </a:xfrm>
          <a:prstGeom prst="rect">
            <a:avLst/>
          </a:prstGeom>
        </p:spPr>
      </p:pic>
      <p:pic>
        <p:nvPicPr>
          <p:cNvPr id="26" name="Picture 25">
            <a:extLst>
              <a:ext uri="{FF2B5EF4-FFF2-40B4-BE49-F238E27FC236}">
                <a16:creationId xmlns:a16="http://schemas.microsoft.com/office/drawing/2014/main" id="{10419BCD-CABA-656F-35CA-BBADE9FCCCE1}"/>
              </a:ext>
            </a:extLst>
          </p:cNvPr>
          <p:cNvPicPr>
            <a:picLocks noChangeAspect="1"/>
          </p:cNvPicPr>
          <p:nvPr/>
        </p:nvPicPr>
        <p:blipFill>
          <a:blip r:embed="rId6"/>
          <a:stretch>
            <a:fillRect/>
          </a:stretch>
        </p:blipFill>
        <p:spPr>
          <a:xfrm>
            <a:off x="3014970" y="2319190"/>
            <a:ext cx="497777" cy="661992"/>
          </a:xfrm>
          <a:prstGeom prst="rect">
            <a:avLst/>
          </a:prstGeom>
        </p:spPr>
      </p:pic>
      <p:sp>
        <p:nvSpPr>
          <p:cNvPr id="27" name="Right Arrow 26">
            <a:extLst>
              <a:ext uri="{FF2B5EF4-FFF2-40B4-BE49-F238E27FC236}">
                <a16:creationId xmlns:a16="http://schemas.microsoft.com/office/drawing/2014/main" id="{1FEBC1A8-09C0-8788-B27E-B2B7305E0115}"/>
              </a:ext>
            </a:extLst>
          </p:cNvPr>
          <p:cNvSpPr/>
          <p:nvPr/>
        </p:nvSpPr>
        <p:spPr>
          <a:xfrm>
            <a:off x="3589161" y="1822278"/>
            <a:ext cx="469880" cy="174661"/>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30" name="Right Arrow 29">
            <a:extLst>
              <a:ext uri="{FF2B5EF4-FFF2-40B4-BE49-F238E27FC236}">
                <a16:creationId xmlns:a16="http://schemas.microsoft.com/office/drawing/2014/main" id="{311F3268-A973-6D72-C01C-67487E0EF012}"/>
              </a:ext>
            </a:extLst>
          </p:cNvPr>
          <p:cNvSpPr/>
          <p:nvPr/>
        </p:nvSpPr>
        <p:spPr>
          <a:xfrm>
            <a:off x="3582771" y="2562856"/>
            <a:ext cx="469880" cy="174661"/>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31" name="Right Arrow 30">
            <a:extLst>
              <a:ext uri="{FF2B5EF4-FFF2-40B4-BE49-F238E27FC236}">
                <a16:creationId xmlns:a16="http://schemas.microsoft.com/office/drawing/2014/main" id="{C3ACE3C1-D6DB-81D3-6048-4A414283E6BA}"/>
              </a:ext>
            </a:extLst>
          </p:cNvPr>
          <p:cNvSpPr/>
          <p:nvPr/>
        </p:nvSpPr>
        <p:spPr>
          <a:xfrm>
            <a:off x="3561568" y="3276364"/>
            <a:ext cx="469880" cy="174661"/>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32" name="TextBox 31">
            <a:extLst>
              <a:ext uri="{FF2B5EF4-FFF2-40B4-BE49-F238E27FC236}">
                <a16:creationId xmlns:a16="http://schemas.microsoft.com/office/drawing/2014/main" id="{FCB114CF-4121-14BE-F3C2-ADB0C331FA04}"/>
              </a:ext>
            </a:extLst>
          </p:cNvPr>
          <p:cNvSpPr txBox="1"/>
          <p:nvPr/>
        </p:nvSpPr>
        <p:spPr>
          <a:xfrm>
            <a:off x="2465268" y="3276676"/>
            <a:ext cx="369012" cy="276999"/>
          </a:xfrm>
          <a:prstGeom prst="rect">
            <a:avLst/>
          </a:prstGeom>
          <a:noFill/>
        </p:spPr>
        <p:txBody>
          <a:bodyPr wrap="none" rtlCol="0">
            <a:spAutoFit/>
          </a:bodyPr>
          <a:lstStyle/>
          <a:p>
            <a:r>
              <a:rPr lang="en-RO" sz="1200" dirty="0"/>
              <a:t>CLI</a:t>
            </a:r>
          </a:p>
        </p:txBody>
      </p:sp>
      <p:sp>
        <p:nvSpPr>
          <p:cNvPr id="33" name="TextBox 32">
            <a:extLst>
              <a:ext uri="{FF2B5EF4-FFF2-40B4-BE49-F238E27FC236}">
                <a16:creationId xmlns:a16="http://schemas.microsoft.com/office/drawing/2014/main" id="{54526311-82A7-7652-A7D1-D3B3C3B15A5E}"/>
              </a:ext>
            </a:extLst>
          </p:cNvPr>
          <p:cNvSpPr txBox="1"/>
          <p:nvPr/>
        </p:nvSpPr>
        <p:spPr>
          <a:xfrm>
            <a:off x="2069970" y="2520777"/>
            <a:ext cx="877035" cy="276999"/>
          </a:xfrm>
          <a:prstGeom prst="rect">
            <a:avLst/>
          </a:prstGeom>
          <a:noFill/>
        </p:spPr>
        <p:txBody>
          <a:bodyPr wrap="none" rtlCol="0">
            <a:spAutoFit/>
          </a:bodyPr>
          <a:lstStyle/>
          <a:p>
            <a:r>
              <a:rPr lang="en-RO" sz="1200" dirty="0"/>
              <a:t>Dockerfiles</a:t>
            </a:r>
          </a:p>
        </p:txBody>
      </p:sp>
      <p:sp>
        <p:nvSpPr>
          <p:cNvPr id="34" name="TextBox 33">
            <a:extLst>
              <a:ext uri="{FF2B5EF4-FFF2-40B4-BE49-F238E27FC236}">
                <a16:creationId xmlns:a16="http://schemas.microsoft.com/office/drawing/2014/main" id="{2D439939-9AD7-608D-A5A3-16950CFB3D2F}"/>
              </a:ext>
            </a:extLst>
          </p:cNvPr>
          <p:cNvSpPr txBox="1"/>
          <p:nvPr/>
        </p:nvSpPr>
        <p:spPr>
          <a:xfrm>
            <a:off x="2218730" y="1811253"/>
            <a:ext cx="730393" cy="276999"/>
          </a:xfrm>
          <a:prstGeom prst="rect">
            <a:avLst/>
          </a:prstGeom>
          <a:noFill/>
        </p:spPr>
        <p:txBody>
          <a:bodyPr wrap="none" rtlCol="0">
            <a:spAutoFit/>
          </a:bodyPr>
          <a:lstStyle/>
          <a:p>
            <a:r>
              <a:rPr lang="en-RO" sz="1200" dirty="0"/>
              <a:t>REST API</a:t>
            </a:r>
          </a:p>
        </p:txBody>
      </p:sp>
      <p:cxnSp>
        <p:nvCxnSpPr>
          <p:cNvPr id="35" name="Straight Arrow Connector 34">
            <a:extLst>
              <a:ext uri="{FF2B5EF4-FFF2-40B4-BE49-F238E27FC236}">
                <a16:creationId xmlns:a16="http://schemas.microsoft.com/office/drawing/2014/main" id="{7D54AE93-775F-4FA9-8588-84AF46523207}"/>
              </a:ext>
            </a:extLst>
          </p:cNvPr>
          <p:cNvCxnSpPr>
            <a:cxnSpLocks/>
          </p:cNvCxnSpPr>
          <p:nvPr/>
        </p:nvCxnSpPr>
        <p:spPr>
          <a:xfrm>
            <a:off x="5300989" y="4081173"/>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EAAB535-634D-5AC5-79E6-2678E06EBA0B}"/>
              </a:ext>
            </a:extLst>
          </p:cNvPr>
          <p:cNvCxnSpPr>
            <a:cxnSpLocks/>
          </p:cNvCxnSpPr>
          <p:nvPr/>
        </p:nvCxnSpPr>
        <p:spPr>
          <a:xfrm>
            <a:off x="6715973" y="4094522"/>
            <a:ext cx="0" cy="24695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D688147E-5BD8-A72C-FFC5-C26B2AFC990A}"/>
              </a:ext>
            </a:extLst>
          </p:cNvPr>
          <p:cNvSpPr txBox="1"/>
          <p:nvPr/>
        </p:nvSpPr>
        <p:spPr>
          <a:xfrm>
            <a:off x="8121132" y="4205536"/>
            <a:ext cx="2418473" cy="584775"/>
          </a:xfrm>
          <a:prstGeom prst="rect">
            <a:avLst/>
          </a:prstGeom>
          <a:noFill/>
        </p:spPr>
        <p:txBody>
          <a:bodyPr wrap="square" rtlCol="0">
            <a:spAutoFit/>
          </a:bodyPr>
          <a:lstStyle/>
          <a:p>
            <a:r>
              <a:rPr lang="en-RO" sz="1600" dirty="0"/>
              <a:t>OS is tightly integrated with hardware</a:t>
            </a:r>
          </a:p>
        </p:txBody>
      </p:sp>
    </p:spTree>
    <p:extLst>
      <p:ext uri="{BB962C8B-B14F-4D97-AF65-F5344CB8AC3E}">
        <p14:creationId xmlns:p14="http://schemas.microsoft.com/office/powerpoint/2010/main" val="342989838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5F652937-520C-A456-DFC1-6127A64B1938}"/>
              </a:ext>
            </a:extLst>
          </p:cNvPr>
          <p:cNvGrpSpPr/>
          <p:nvPr/>
        </p:nvGrpSpPr>
        <p:grpSpPr>
          <a:xfrm>
            <a:off x="753979" y="651711"/>
            <a:ext cx="10732168" cy="6036845"/>
            <a:chOff x="753979" y="651711"/>
            <a:chExt cx="10732168" cy="6036845"/>
          </a:xfrm>
        </p:grpSpPr>
        <p:pic>
          <p:nvPicPr>
            <p:cNvPr id="3" name="Picture 2">
              <a:extLst>
                <a:ext uri="{FF2B5EF4-FFF2-40B4-BE49-F238E27FC236}">
                  <a16:creationId xmlns:a16="http://schemas.microsoft.com/office/drawing/2014/main" id="{EA51F426-D291-1E0A-8294-BFCAA24694A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83" b="89931" l="5664" r="89990">
                          <a14:foregroundMark x1="45508" y1="39583" x2="45508" y2="39583"/>
                          <a14:foregroundMark x1="15820" y1="62934" x2="15820" y2="62934"/>
                          <a14:foregroundMark x1="20117" y1="63108" x2="20117" y2="63108"/>
                          <a14:foregroundMark x1="5664" y1="58333" x2="5664" y2="58333"/>
                          <a14:foregroundMark x1="8447" y1="57639" x2="8447" y2="57639"/>
                          <a14:foregroundMark x1="21582" y1="58420" x2="21582" y2="58420"/>
                          <a14:foregroundMark x1="29150" y1="61979" x2="29150" y2="61979"/>
                          <a14:foregroundMark x1="52002" y1="58420" x2="52002" y2="58420"/>
                          <a14:foregroundMark x1="56934" y1="58333" x2="56934" y2="58333"/>
                          <a14:backgroundMark x1="31787" y1="32378" x2="31787" y2="32378"/>
                          <a14:backgroundMark x1="42432" y1="24392" x2="42432" y2="24392"/>
                        </a14:backgroundRemoval>
                      </a14:imgEffect>
                    </a14:imgLayer>
                  </a14:imgProps>
                </a:ext>
              </a:extLst>
            </a:blip>
            <a:stretch>
              <a:fillRect/>
            </a:stretch>
          </p:blipFill>
          <p:spPr>
            <a:xfrm>
              <a:off x="753979" y="651711"/>
              <a:ext cx="10732168" cy="6036845"/>
            </a:xfrm>
            <a:prstGeom prst="rect">
              <a:avLst/>
            </a:prstGeom>
          </p:spPr>
        </p:pic>
        <p:sp>
          <p:nvSpPr>
            <p:cNvPr id="4" name="TextBox 3">
              <a:extLst>
                <a:ext uri="{FF2B5EF4-FFF2-40B4-BE49-F238E27FC236}">
                  <a16:creationId xmlns:a16="http://schemas.microsoft.com/office/drawing/2014/main" id="{2EB9B5F3-3B02-B57C-D9BB-DDBF0AB91BA5}"/>
                </a:ext>
              </a:extLst>
            </p:cNvPr>
            <p:cNvSpPr txBox="1"/>
            <p:nvPr/>
          </p:nvSpPr>
          <p:spPr>
            <a:xfrm>
              <a:off x="4209048" y="1588168"/>
              <a:ext cx="3196388" cy="369332"/>
            </a:xfrm>
            <a:prstGeom prst="rect">
              <a:avLst/>
            </a:prstGeom>
            <a:noFill/>
          </p:spPr>
          <p:txBody>
            <a:bodyPr wrap="none" rtlCol="0">
              <a:spAutoFit/>
            </a:bodyPr>
            <a:lstStyle/>
            <a:p>
              <a:r>
                <a:rPr lang="en-RO" b="1" dirty="0"/>
                <a:t>Containers vs. Virtual Machines</a:t>
              </a:r>
            </a:p>
          </p:txBody>
        </p:sp>
        <p:cxnSp>
          <p:nvCxnSpPr>
            <p:cNvPr id="6" name="Straight Connector 5">
              <a:extLst>
                <a:ext uri="{FF2B5EF4-FFF2-40B4-BE49-F238E27FC236}">
                  <a16:creationId xmlns:a16="http://schemas.microsoft.com/office/drawing/2014/main" id="{2E0D10CA-287D-EB99-4A9D-F38D1821F8C9}"/>
                </a:ext>
              </a:extLst>
            </p:cNvPr>
            <p:cNvCxnSpPr/>
            <p:nvPr/>
          </p:nvCxnSpPr>
          <p:spPr>
            <a:xfrm>
              <a:off x="2245895" y="3793959"/>
              <a:ext cx="7002379" cy="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7ECBCFC5-679C-FDC0-C96A-64B101428B71}"/>
                </a:ext>
              </a:extLst>
            </p:cNvPr>
            <p:cNvCxnSpPr/>
            <p:nvPr/>
          </p:nvCxnSpPr>
          <p:spPr>
            <a:xfrm>
              <a:off x="5807242" y="3649580"/>
              <a:ext cx="0" cy="144379"/>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C638F95E-5DBD-D99A-EAC4-EBD9763F9F56}"/>
                </a:ext>
              </a:extLst>
            </p:cNvPr>
            <p:cNvCxnSpPr/>
            <p:nvPr/>
          </p:nvCxnSpPr>
          <p:spPr>
            <a:xfrm>
              <a:off x="9248274" y="3793959"/>
              <a:ext cx="0" cy="280737"/>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C6E6DFC2-3182-57D0-995A-ECB73DFCEA06}"/>
                </a:ext>
              </a:extLst>
            </p:cNvPr>
            <p:cNvCxnSpPr/>
            <p:nvPr/>
          </p:nvCxnSpPr>
          <p:spPr>
            <a:xfrm>
              <a:off x="7018421" y="3793959"/>
              <a:ext cx="0" cy="296779"/>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68BC8E04-8BF7-C1EB-9A69-D839B57F01A0}"/>
                </a:ext>
              </a:extLst>
            </p:cNvPr>
            <p:cNvCxnSpPr/>
            <p:nvPr/>
          </p:nvCxnSpPr>
          <p:spPr>
            <a:xfrm>
              <a:off x="2245895" y="3793959"/>
              <a:ext cx="0" cy="280737"/>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A2B2E4E5-EA31-F0F2-49C7-42BD14A24BD1}"/>
                </a:ext>
              </a:extLst>
            </p:cNvPr>
            <p:cNvCxnSpPr/>
            <p:nvPr/>
          </p:nvCxnSpPr>
          <p:spPr>
            <a:xfrm>
              <a:off x="4604084" y="3793959"/>
              <a:ext cx="0" cy="288758"/>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31619905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5725BE7A-847F-CFD1-E106-03654F544975}"/>
              </a:ext>
            </a:extLst>
          </p:cNvPr>
          <p:cNvGrpSpPr/>
          <p:nvPr/>
        </p:nvGrpSpPr>
        <p:grpSpPr>
          <a:xfrm>
            <a:off x="335899" y="1103084"/>
            <a:ext cx="11741082" cy="5152162"/>
            <a:chOff x="335899" y="1103084"/>
            <a:chExt cx="11741082" cy="5152162"/>
          </a:xfrm>
        </p:grpSpPr>
        <p:pic>
          <p:nvPicPr>
            <p:cNvPr id="12" name="Picture 11">
              <a:extLst>
                <a:ext uri="{FF2B5EF4-FFF2-40B4-BE49-F238E27FC236}">
                  <a16:creationId xmlns:a16="http://schemas.microsoft.com/office/drawing/2014/main" id="{D2E22034-4B2B-D5CA-386E-4EF6C55B9C6D}"/>
                </a:ext>
              </a:extLst>
            </p:cNvPr>
            <p:cNvPicPr>
              <a:picLocks noChangeAspect="1"/>
            </p:cNvPicPr>
            <p:nvPr/>
          </p:nvPicPr>
          <p:blipFill>
            <a:blip r:embed="rId2"/>
            <a:stretch>
              <a:fillRect/>
            </a:stretch>
          </p:blipFill>
          <p:spPr>
            <a:xfrm>
              <a:off x="4388211" y="4579583"/>
              <a:ext cx="2532979" cy="1675663"/>
            </a:xfrm>
            <a:prstGeom prst="rect">
              <a:avLst/>
            </a:prstGeom>
          </p:spPr>
        </p:pic>
        <p:pic>
          <p:nvPicPr>
            <p:cNvPr id="14" name="Picture 13">
              <a:extLst>
                <a:ext uri="{FF2B5EF4-FFF2-40B4-BE49-F238E27FC236}">
                  <a16:creationId xmlns:a16="http://schemas.microsoft.com/office/drawing/2014/main" id="{902564FA-F3BC-6F4E-7651-50FCCE0EEEBC}"/>
                </a:ext>
              </a:extLst>
            </p:cNvPr>
            <p:cNvPicPr>
              <a:picLocks noChangeAspect="1"/>
            </p:cNvPicPr>
            <p:nvPr/>
          </p:nvPicPr>
          <p:blipFill>
            <a:blip r:embed="rId3"/>
            <a:stretch>
              <a:fillRect/>
            </a:stretch>
          </p:blipFill>
          <p:spPr>
            <a:xfrm>
              <a:off x="3657141" y="1103084"/>
              <a:ext cx="3968610" cy="2537308"/>
            </a:xfrm>
            <a:prstGeom prst="rect">
              <a:avLst/>
            </a:prstGeom>
          </p:spPr>
        </p:pic>
        <p:pic>
          <p:nvPicPr>
            <p:cNvPr id="15" name="Picture 14">
              <a:extLst>
                <a:ext uri="{FF2B5EF4-FFF2-40B4-BE49-F238E27FC236}">
                  <a16:creationId xmlns:a16="http://schemas.microsoft.com/office/drawing/2014/main" id="{9550ACD7-F25A-E8EA-51E2-4AFF93B5553F}"/>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Lst>
            </a:blip>
            <a:stretch>
              <a:fillRect/>
            </a:stretch>
          </p:blipFill>
          <p:spPr>
            <a:xfrm>
              <a:off x="335899" y="2277979"/>
              <a:ext cx="2639912" cy="2430118"/>
            </a:xfrm>
            <a:prstGeom prst="rect">
              <a:avLst/>
            </a:prstGeom>
          </p:spPr>
        </p:pic>
        <p:pic>
          <p:nvPicPr>
            <p:cNvPr id="16" name="Picture 15">
              <a:extLst>
                <a:ext uri="{FF2B5EF4-FFF2-40B4-BE49-F238E27FC236}">
                  <a16:creationId xmlns:a16="http://schemas.microsoft.com/office/drawing/2014/main" id="{4ACB329D-E5E9-3FA9-B048-2330199D0862}"/>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40000"/>
                      </a14:imgEffect>
                    </a14:imgLayer>
                  </a14:imgProps>
                </a:ext>
              </a:extLst>
            </a:blip>
            <a:stretch>
              <a:fillRect/>
            </a:stretch>
          </p:blipFill>
          <p:spPr>
            <a:xfrm>
              <a:off x="8057068" y="2239239"/>
              <a:ext cx="4019913" cy="1730954"/>
            </a:xfrm>
            <a:prstGeom prst="rect">
              <a:avLst/>
            </a:prstGeom>
          </p:spPr>
        </p:pic>
        <p:sp>
          <p:nvSpPr>
            <p:cNvPr id="17" name="Up-down Arrow 16">
              <a:extLst>
                <a:ext uri="{FF2B5EF4-FFF2-40B4-BE49-F238E27FC236}">
                  <a16:creationId xmlns:a16="http://schemas.microsoft.com/office/drawing/2014/main" id="{D5AA9145-6A37-FA11-106F-82091C82B9FF}"/>
                </a:ext>
              </a:extLst>
            </p:cNvPr>
            <p:cNvSpPr/>
            <p:nvPr/>
          </p:nvSpPr>
          <p:spPr>
            <a:xfrm rot="3677763">
              <a:off x="3165744" y="2841026"/>
              <a:ext cx="301466" cy="901391"/>
            </a:xfrm>
            <a:prstGeom prst="upDownArrow">
              <a:avLst>
                <a:gd name="adj1" fmla="val 36267"/>
                <a:gd name="adj2" fmla="val 50000"/>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RO" dirty="0"/>
            </a:p>
          </p:txBody>
        </p:sp>
        <p:cxnSp>
          <p:nvCxnSpPr>
            <p:cNvPr id="19" name="Straight Connector 18">
              <a:extLst>
                <a:ext uri="{FF2B5EF4-FFF2-40B4-BE49-F238E27FC236}">
                  <a16:creationId xmlns:a16="http://schemas.microsoft.com/office/drawing/2014/main" id="{7C7D841A-C61D-A8DC-367F-4A2C799ED83C}"/>
                </a:ext>
              </a:extLst>
            </p:cNvPr>
            <p:cNvCxnSpPr>
              <a:cxnSpLocks/>
              <a:endCxn id="12" idx="0"/>
            </p:cNvCxnSpPr>
            <p:nvPr/>
          </p:nvCxnSpPr>
          <p:spPr>
            <a:xfrm>
              <a:off x="5646075" y="3340011"/>
              <a:ext cx="8626" cy="1239572"/>
            </a:xfrm>
            <a:prstGeom prst="line">
              <a:avLst/>
            </a:prstGeom>
            <a:ln w="12700">
              <a:prstDash val="dash"/>
            </a:ln>
          </p:spPr>
          <p:style>
            <a:lnRef idx="1">
              <a:schemeClr val="accent5"/>
            </a:lnRef>
            <a:fillRef idx="0">
              <a:schemeClr val="accent5"/>
            </a:fillRef>
            <a:effectRef idx="0">
              <a:schemeClr val="accent5"/>
            </a:effectRef>
            <a:fontRef idx="minor">
              <a:schemeClr val="tx1"/>
            </a:fontRef>
          </p:style>
        </p:cxnSp>
        <p:sp>
          <p:nvSpPr>
            <p:cNvPr id="23" name="Up-down Arrow 22">
              <a:extLst>
                <a:ext uri="{FF2B5EF4-FFF2-40B4-BE49-F238E27FC236}">
                  <a16:creationId xmlns:a16="http://schemas.microsoft.com/office/drawing/2014/main" id="{EEEBBC4A-5FD5-1759-90EE-FCA805039103}"/>
                </a:ext>
              </a:extLst>
            </p:cNvPr>
            <p:cNvSpPr/>
            <p:nvPr/>
          </p:nvSpPr>
          <p:spPr>
            <a:xfrm rot="7310708">
              <a:off x="7535771" y="2823854"/>
              <a:ext cx="301466" cy="901391"/>
            </a:xfrm>
            <a:prstGeom prst="upDownArrow">
              <a:avLst>
                <a:gd name="adj1" fmla="val 36267"/>
                <a:gd name="adj2" fmla="val 50000"/>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RO" dirty="0"/>
            </a:p>
          </p:txBody>
        </p:sp>
        <p:sp>
          <p:nvSpPr>
            <p:cNvPr id="24" name="TextBox 23">
              <a:extLst>
                <a:ext uri="{FF2B5EF4-FFF2-40B4-BE49-F238E27FC236}">
                  <a16:creationId xmlns:a16="http://schemas.microsoft.com/office/drawing/2014/main" id="{19E9880A-D93A-0D2B-3907-927ACE976B7C}"/>
                </a:ext>
              </a:extLst>
            </p:cNvPr>
            <p:cNvSpPr txBox="1"/>
            <p:nvPr/>
          </p:nvSpPr>
          <p:spPr>
            <a:xfrm>
              <a:off x="468632" y="5095086"/>
              <a:ext cx="2455993" cy="954107"/>
            </a:xfrm>
            <a:prstGeom prst="rect">
              <a:avLst/>
            </a:prstGeom>
            <a:noFill/>
          </p:spPr>
          <p:txBody>
            <a:bodyPr wrap="none" rtlCol="0">
              <a:spAutoFit/>
            </a:bodyPr>
            <a:lstStyle/>
            <a:p>
              <a:pPr marL="285750" indent="-285750">
                <a:buFont typeface="Arial" panose="020B0604020202020204" pitchFamily="34" charset="0"/>
                <a:buChar char="•"/>
              </a:pPr>
              <a:r>
                <a:rPr lang="en-RO" sz="1400" dirty="0"/>
                <a:t>Become complex over time</a:t>
              </a:r>
            </a:p>
            <a:p>
              <a:pPr marL="285750" indent="-285750">
                <a:buFont typeface="Arial" panose="020B0604020202020204" pitchFamily="34" charset="0"/>
                <a:buChar char="•"/>
              </a:pPr>
              <a:r>
                <a:rPr lang="en-RO" sz="1400" dirty="0"/>
                <a:t>Difficult to scale</a:t>
              </a:r>
            </a:p>
            <a:p>
              <a:pPr marL="285750" indent="-285750">
                <a:buFont typeface="Arial" panose="020B0604020202020204" pitchFamily="34" charset="0"/>
                <a:buChar char="•"/>
              </a:pPr>
              <a:r>
                <a:rPr lang="en-RO" sz="1400" dirty="0"/>
                <a:t>Technology limitations</a:t>
              </a:r>
            </a:p>
            <a:p>
              <a:pPr marL="285750" indent="-285750">
                <a:buFont typeface="Arial" panose="020B0604020202020204" pitchFamily="34" charset="0"/>
                <a:buChar char="•"/>
              </a:pPr>
              <a:r>
                <a:rPr lang="en-RO" sz="1400" dirty="0"/>
                <a:t>Single point of failure</a:t>
              </a:r>
            </a:p>
          </p:txBody>
        </p:sp>
        <p:cxnSp>
          <p:nvCxnSpPr>
            <p:cNvPr id="26" name="Straight Arrow Connector 25">
              <a:extLst>
                <a:ext uri="{FF2B5EF4-FFF2-40B4-BE49-F238E27FC236}">
                  <a16:creationId xmlns:a16="http://schemas.microsoft.com/office/drawing/2014/main" id="{3FACFCDC-B4FF-26D6-3A22-D4DF0E9A6696}"/>
                </a:ext>
              </a:extLst>
            </p:cNvPr>
            <p:cNvCxnSpPr>
              <a:stCxn id="24" idx="0"/>
              <a:endCxn id="15" idx="2"/>
            </p:cNvCxnSpPr>
            <p:nvPr/>
          </p:nvCxnSpPr>
          <p:spPr>
            <a:xfrm flipH="1" flipV="1">
              <a:off x="1655855" y="4708097"/>
              <a:ext cx="40774" cy="386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215BBB3-002D-42A4-6ED1-CA27E5069862}"/>
                </a:ext>
              </a:extLst>
            </p:cNvPr>
            <p:cNvSpPr txBox="1"/>
            <p:nvPr/>
          </p:nvSpPr>
          <p:spPr>
            <a:xfrm>
              <a:off x="8979354" y="5202807"/>
              <a:ext cx="2175339" cy="738664"/>
            </a:xfrm>
            <a:prstGeom prst="rect">
              <a:avLst/>
            </a:prstGeom>
            <a:noFill/>
          </p:spPr>
          <p:txBody>
            <a:bodyPr wrap="none" rtlCol="0">
              <a:spAutoFit/>
            </a:bodyPr>
            <a:lstStyle/>
            <a:p>
              <a:pPr marL="285750" indent="-285750">
                <a:buFont typeface="Arial" panose="020B0604020202020204" pitchFamily="34" charset="0"/>
                <a:buChar char="•"/>
              </a:pPr>
              <a:r>
                <a:rPr lang="en-GB" sz="1400" i="0" dirty="0">
                  <a:effectLst/>
                  <a:latin typeface="Calibri" panose="020F0502020204030204" pitchFamily="34" charset="0"/>
                  <a:cs typeface="Calibri" panose="020F0502020204030204" pitchFamily="34" charset="0"/>
                </a:rPr>
                <a:t>Self-contained services</a:t>
              </a:r>
            </a:p>
            <a:p>
              <a:pPr marL="285750" indent="-285750">
                <a:buFont typeface="Arial" panose="020B0604020202020204" pitchFamily="34" charset="0"/>
                <a:buChar char="•"/>
              </a:pPr>
              <a:r>
                <a:rPr lang="en-GB" sz="1400" i="0" dirty="0">
                  <a:effectLst/>
                  <a:latin typeface="Calibri" panose="020F0502020204030204" pitchFamily="34" charset="0"/>
                  <a:cs typeface="Calibri" panose="020F0502020204030204" pitchFamily="34" charset="0"/>
                </a:rPr>
                <a:t>Easy to scale</a:t>
              </a:r>
              <a:endParaRPr lang="en-GB" sz="14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400" i="0" dirty="0">
                  <a:effectLst/>
                  <a:latin typeface="Calibri" panose="020F0502020204030204" pitchFamily="34" charset="0"/>
                  <a:cs typeface="Calibri" panose="020F0502020204030204" pitchFamily="34" charset="0"/>
                </a:rPr>
                <a:t>More flexibility</a:t>
              </a:r>
              <a:endParaRPr lang="en-RO" sz="1400" dirty="0">
                <a:latin typeface="Calibri" panose="020F0502020204030204" pitchFamily="34" charset="0"/>
                <a:cs typeface="Calibri" panose="020F0502020204030204" pitchFamily="34" charset="0"/>
              </a:endParaRPr>
            </a:p>
          </p:txBody>
        </p:sp>
        <p:cxnSp>
          <p:nvCxnSpPr>
            <p:cNvPr id="28" name="Straight Arrow Connector 27">
              <a:extLst>
                <a:ext uri="{FF2B5EF4-FFF2-40B4-BE49-F238E27FC236}">
                  <a16:creationId xmlns:a16="http://schemas.microsoft.com/office/drawing/2014/main" id="{58C236A1-E23B-CDFE-C065-7E8A4A2B6241}"/>
                </a:ext>
              </a:extLst>
            </p:cNvPr>
            <p:cNvCxnSpPr>
              <a:cxnSpLocks/>
              <a:stCxn id="27" idx="0"/>
            </p:cNvCxnSpPr>
            <p:nvPr/>
          </p:nvCxnSpPr>
          <p:spPr>
            <a:xfrm flipH="1" flipV="1">
              <a:off x="10067023" y="4097547"/>
              <a:ext cx="1" cy="11052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2840615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2615FCA-3F81-8ECB-6301-037E246594C1}"/>
              </a:ext>
            </a:extLst>
          </p:cNvPr>
          <p:cNvPicPr>
            <a:picLocks noChangeAspect="1"/>
          </p:cNvPicPr>
          <p:nvPr/>
        </p:nvPicPr>
        <p:blipFill>
          <a:blip r:embed="rId2"/>
          <a:stretch>
            <a:fillRect/>
          </a:stretch>
        </p:blipFill>
        <p:spPr>
          <a:xfrm>
            <a:off x="188493" y="404894"/>
            <a:ext cx="4664243" cy="3024106"/>
          </a:xfrm>
          <a:prstGeom prst="rect">
            <a:avLst/>
          </a:prstGeom>
        </p:spPr>
      </p:pic>
      <p:sp>
        <p:nvSpPr>
          <p:cNvPr id="3" name="TextBox 2">
            <a:extLst>
              <a:ext uri="{FF2B5EF4-FFF2-40B4-BE49-F238E27FC236}">
                <a16:creationId xmlns:a16="http://schemas.microsoft.com/office/drawing/2014/main" id="{649B2918-400C-27E2-B919-E20B9BEF54E7}"/>
              </a:ext>
            </a:extLst>
          </p:cNvPr>
          <p:cNvSpPr txBox="1"/>
          <p:nvPr/>
        </p:nvSpPr>
        <p:spPr>
          <a:xfrm>
            <a:off x="5046321" y="826168"/>
            <a:ext cx="2099357" cy="369332"/>
          </a:xfrm>
          <a:prstGeom prst="rect">
            <a:avLst/>
          </a:prstGeom>
          <a:noFill/>
        </p:spPr>
        <p:txBody>
          <a:bodyPr wrap="none" rtlCol="0">
            <a:spAutoFit/>
          </a:bodyPr>
          <a:lstStyle/>
          <a:p>
            <a:r>
              <a:rPr lang="en-RO" dirty="0"/>
              <a:t>Docker Performance</a:t>
            </a:r>
          </a:p>
        </p:txBody>
      </p:sp>
      <p:pic>
        <p:nvPicPr>
          <p:cNvPr id="4" name="Picture 3">
            <a:extLst>
              <a:ext uri="{FF2B5EF4-FFF2-40B4-BE49-F238E27FC236}">
                <a16:creationId xmlns:a16="http://schemas.microsoft.com/office/drawing/2014/main" id="{22ABADB1-1050-4A33-8864-17E833FB00FD}"/>
              </a:ext>
            </a:extLst>
          </p:cNvPr>
          <p:cNvPicPr>
            <a:picLocks noChangeAspect="1"/>
          </p:cNvPicPr>
          <p:nvPr/>
        </p:nvPicPr>
        <p:blipFill>
          <a:blip r:embed="rId3"/>
          <a:stretch>
            <a:fillRect/>
          </a:stretch>
        </p:blipFill>
        <p:spPr>
          <a:xfrm>
            <a:off x="5578643" y="1470453"/>
            <a:ext cx="6144803" cy="3917093"/>
          </a:xfrm>
          <a:prstGeom prst="rect">
            <a:avLst/>
          </a:prstGeom>
        </p:spPr>
      </p:pic>
      <p:pic>
        <p:nvPicPr>
          <p:cNvPr id="5" name="Picture 4">
            <a:extLst>
              <a:ext uri="{FF2B5EF4-FFF2-40B4-BE49-F238E27FC236}">
                <a16:creationId xmlns:a16="http://schemas.microsoft.com/office/drawing/2014/main" id="{1007D0E6-691E-F2AB-8022-F1C7D0BD6253}"/>
              </a:ext>
            </a:extLst>
          </p:cNvPr>
          <p:cNvPicPr>
            <a:picLocks noChangeAspect="1"/>
          </p:cNvPicPr>
          <p:nvPr/>
        </p:nvPicPr>
        <p:blipFill>
          <a:blip r:embed="rId4"/>
          <a:stretch>
            <a:fillRect/>
          </a:stretch>
        </p:blipFill>
        <p:spPr>
          <a:xfrm>
            <a:off x="397043" y="3528667"/>
            <a:ext cx="5041232" cy="3360821"/>
          </a:xfrm>
          <a:prstGeom prst="rect">
            <a:avLst/>
          </a:prstGeom>
        </p:spPr>
      </p:pic>
    </p:spTree>
    <p:extLst>
      <p:ext uri="{BB962C8B-B14F-4D97-AF65-F5344CB8AC3E}">
        <p14:creationId xmlns:p14="http://schemas.microsoft.com/office/powerpoint/2010/main" val="413502726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C9C7143-6C99-096E-B029-C49BF85E2BBF}"/>
              </a:ext>
            </a:extLst>
          </p:cNvPr>
          <p:cNvGrpSpPr/>
          <p:nvPr/>
        </p:nvGrpSpPr>
        <p:grpSpPr>
          <a:xfrm>
            <a:off x="0" y="622904"/>
            <a:ext cx="14332902" cy="7023891"/>
            <a:chOff x="0" y="622904"/>
            <a:chExt cx="14332902" cy="7023891"/>
          </a:xfrm>
        </p:grpSpPr>
        <p:grpSp>
          <p:nvGrpSpPr>
            <p:cNvPr id="8" name="Group 7">
              <a:extLst>
                <a:ext uri="{FF2B5EF4-FFF2-40B4-BE49-F238E27FC236}">
                  <a16:creationId xmlns:a16="http://schemas.microsoft.com/office/drawing/2014/main" id="{132C855F-0847-D85A-6E94-270A6E254477}"/>
                </a:ext>
              </a:extLst>
            </p:cNvPr>
            <p:cNvGrpSpPr/>
            <p:nvPr/>
          </p:nvGrpSpPr>
          <p:grpSpPr>
            <a:xfrm>
              <a:off x="0" y="622904"/>
              <a:ext cx="14332902" cy="7023891"/>
              <a:chOff x="0" y="622904"/>
              <a:chExt cx="14332902" cy="7023891"/>
            </a:xfrm>
          </p:grpSpPr>
          <p:pic>
            <p:nvPicPr>
              <p:cNvPr id="2" name="Picture 1">
                <a:extLst>
                  <a:ext uri="{FF2B5EF4-FFF2-40B4-BE49-F238E27FC236}">
                    <a16:creationId xmlns:a16="http://schemas.microsoft.com/office/drawing/2014/main" id="{00B261EB-3DE6-E2C1-FF67-3A13786BF7B6}"/>
                  </a:ext>
                </a:extLst>
              </p:cNvPr>
              <p:cNvPicPr>
                <a:picLocks noChangeAspect="1"/>
              </p:cNvPicPr>
              <p:nvPr/>
            </p:nvPicPr>
            <p:blipFill>
              <a:blip r:embed="rId2"/>
              <a:stretch>
                <a:fillRect/>
              </a:stretch>
            </p:blipFill>
            <p:spPr>
              <a:xfrm>
                <a:off x="0" y="622904"/>
                <a:ext cx="5967559" cy="6114326"/>
              </a:xfrm>
              <a:prstGeom prst="rect">
                <a:avLst/>
              </a:prstGeom>
            </p:spPr>
          </p:pic>
          <p:sp>
            <p:nvSpPr>
              <p:cNvPr id="3" name="TextBox 2">
                <a:extLst>
                  <a:ext uri="{FF2B5EF4-FFF2-40B4-BE49-F238E27FC236}">
                    <a16:creationId xmlns:a16="http://schemas.microsoft.com/office/drawing/2014/main" id="{AB0B93A5-64BF-B814-A52C-449109FEE867}"/>
                  </a:ext>
                </a:extLst>
              </p:cNvPr>
              <p:cNvSpPr txBox="1"/>
              <p:nvPr/>
            </p:nvSpPr>
            <p:spPr>
              <a:xfrm>
                <a:off x="6625087" y="1164566"/>
                <a:ext cx="4182620" cy="1996893"/>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GB" sz="1400" b="0" i="0" dirty="0">
                    <a:effectLst/>
                    <a:latin typeface="Open Sans" panose="020F0502020204030204" pitchFamily="34" charset="0"/>
                  </a:rPr>
                  <a:t>From Monolith to Microservices Architecture</a:t>
                </a:r>
              </a:p>
              <a:p>
                <a:pPr marL="285750" indent="-285750">
                  <a:lnSpc>
                    <a:spcPct val="150000"/>
                  </a:lnSpc>
                  <a:buFont typeface="Arial" panose="020B0604020202020204" pitchFamily="34" charset="0"/>
                  <a:buChar char="•"/>
                </a:pPr>
                <a:r>
                  <a:rPr lang="en-GB" sz="1400" b="0" i="0" dirty="0">
                    <a:effectLst/>
                    <a:latin typeface="Open Sans" panose="020B0606030504020204" pitchFamily="34" charset="0"/>
                  </a:rPr>
                  <a:t>Increased Productivity</a:t>
                </a:r>
              </a:p>
              <a:p>
                <a:pPr marL="285750" indent="-285750">
                  <a:lnSpc>
                    <a:spcPct val="150000"/>
                  </a:lnSpc>
                  <a:buFont typeface="Arial" panose="020B0604020202020204" pitchFamily="34" charset="0"/>
                  <a:buChar char="•"/>
                </a:pPr>
                <a:r>
                  <a:rPr lang="en-GB" sz="1400" b="0" i="0" dirty="0">
                    <a:effectLst/>
                    <a:latin typeface="Open Sans" panose="020B0606030504020204" pitchFamily="34" charset="0"/>
                  </a:rPr>
                  <a:t>Infrastructure as Code</a:t>
                </a:r>
              </a:p>
              <a:p>
                <a:pPr marL="285750" indent="-285750">
                  <a:lnSpc>
                    <a:spcPct val="150000"/>
                  </a:lnSpc>
                  <a:buFont typeface="Arial" panose="020B0604020202020204" pitchFamily="34" charset="0"/>
                  <a:buChar char="•"/>
                </a:pPr>
                <a:r>
                  <a:rPr lang="en-GB" sz="1400" b="0" i="0" dirty="0">
                    <a:effectLst/>
                    <a:latin typeface="Open Sans" panose="020B0606030504020204" pitchFamily="34" charset="0"/>
                  </a:rPr>
                  <a:t>Multi-Environment Standardization</a:t>
                </a:r>
              </a:p>
              <a:p>
                <a:pPr marL="285750" indent="-285750">
                  <a:lnSpc>
                    <a:spcPct val="150000"/>
                  </a:lnSpc>
                  <a:buFont typeface="Arial" panose="020B0604020202020204" pitchFamily="34" charset="0"/>
                  <a:buChar char="•"/>
                </a:pPr>
                <a:r>
                  <a:rPr lang="en-GB" sz="1400" b="0" i="0" dirty="0">
                    <a:effectLst/>
                    <a:latin typeface="Open Sans" panose="020B0606030504020204" pitchFamily="34" charset="0"/>
                  </a:rPr>
                  <a:t>Loosely Coupled Architecture</a:t>
                </a:r>
              </a:p>
              <a:p>
                <a:pPr marL="285750" indent="-285750">
                  <a:lnSpc>
                    <a:spcPct val="150000"/>
                  </a:lnSpc>
                  <a:buFont typeface="Arial" panose="020B0604020202020204" pitchFamily="34" charset="0"/>
                  <a:buChar char="•"/>
                </a:pPr>
                <a:r>
                  <a:rPr lang="en-GB" sz="1400" b="0" i="0" dirty="0">
                    <a:effectLst/>
                    <a:latin typeface="Open Sans" panose="020B0606030504020204" pitchFamily="34" charset="0"/>
                  </a:rPr>
                  <a:t>Speed Up Your CI/CD Pipeline Deployments</a:t>
                </a:r>
              </a:p>
            </p:txBody>
          </p:sp>
          <p:pic>
            <p:nvPicPr>
              <p:cNvPr id="7" name="Picture 6">
                <a:extLst>
                  <a:ext uri="{FF2B5EF4-FFF2-40B4-BE49-F238E27FC236}">
                    <a16:creationId xmlns:a16="http://schemas.microsoft.com/office/drawing/2014/main" id="{9BC1389B-C89C-2D0F-0737-6E9EA27BF1E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27051" y1="51476" x2="27051" y2="51476"/>
                            <a14:backgroundMark x1="28467" y1="51302" x2="28467" y2="51302"/>
                            <a14:backgroundMark x1="66260" y1="50955" x2="66260" y2="50955"/>
                          </a14:backgroundRemoval>
                        </a14:imgEffect>
                      </a14:imgLayer>
                    </a14:imgProps>
                  </a:ext>
                </a:extLst>
              </a:blip>
              <a:stretch>
                <a:fillRect/>
              </a:stretch>
            </p:blipFill>
            <p:spPr>
              <a:xfrm>
                <a:off x="3757909" y="1698361"/>
                <a:ext cx="10574993" cy="5948434"/>
              </a:xfrm>
              <a:prstGeom prst="rect">
                <a:avLst/>
              </a:prstGeom>
            </p:spPr>
          </p:pic>
        </p:grpSp>
        <p:sp>
          <p:nvSpPr>
            <p:cNvPr id="9" name="TextBox 8">
              <a:extLst>
                <a:ext uri="{FF2B5EF4-FFF2-40B4-BE49-F238E27FC236}">
                  <a16:creationId xmlns:a16="http://schemas.microsoft.com/office/drawing/2014/main" id="{FE426530-E7BF-8652-675B-61867EBFA986}"/>
                </a:ext>
              </a:extLst>
            </p:cNvPr>
            <p:cNvSpPr txBox="1"/>
            <p:nvPr/>
          </p:nvSpPr>
          <p:spPr>
            <a:xfrm>
              <a:off x="8309691" y="5817996"/>
              <a:ext cx="1471428" cy="369332"/>
            </a:xfrm>
            <a:prstGeom prst="rect">
              <a:avLst/>
            </a:prstGeom>
            <a:noFill/>
          </p:spPr>
          <p:txBody>
            <a:bodyPr wrap="none" rtlCol="0">
              <a:spAutoFit/>
            </a:bodyPr>
            <a:lstStyle/>
            <a:p>
              <a:r>
                <a:rPr lang="en-RO" b="1" dirty="0">
                  <a:solidFill>
                    <a:srgbClr val="00B0F0"/>
                  </a:solidFill>
                </a:rPr>
                <a:t>DevOps Cycle</a:t>
              </a:r>
            </a:p>
          </p:txBody>
        </p:sp>
        <p:sp>
          <p:nvSpPr>
            <p:cNvPr id="10" name="Down Arrow 9">
              <a:extLst>
                <a:ext uri="{FF2B5EF4-FFF2-40B4-BE49-F238E27FC236}">
                  <a16:creationId xmlns:a16="http://schemas.microsoft.com/office/drawing/2014/main" id="{65E92838-B052-1080-8EC8-F1BB212E8613}"/>
                </a:ext>
              </a:extLst>
            </p:cNvPr>
            <p:cNvSpPr/>
            <p:nvPr/>
          </p:nvSpPr>
          <p:spPr>
            <a:xfrm>
              <a:off x="8551147" y="3305908"/>
              <a:ext cx="494258" cy="773723"/>
            </a:xfrm>
            <a:prstGeom prst="downArrow">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grpSp>
    </p:spTree>
    <p:extLst>
      <p:ext uri="{BB962C8B-B14F-4D97-AF65-F5344CB8AC3E}">
        <p14:creationId xmlns:p14="http://schemas.microsoft.com/office/powerpoint/2010/main" val="367557906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24514023-B67D-1CAB-0861-E10B7F370142}"/>
              </a:ext>
            </a:extLst>
          </p:cNvPr>
          <p:cNvGrpSpPr/>
          <p:nvPr/>
        </p:nvGrpSpPr>
        <p:grpSpPr>
          <a:xfrm>
            <a:off x="853154" y="463872"/>
            <a:ext cx="10752035" cy="6048019"/>
            <a:chOff x="853154" y="463872"/>
            <a:chExt cx="10752035" cy="6048019"/>
          </a:xfrm>
        </p:grpSpPr>
        <p:pic>
          <p:nvPicPr>
            <p:cNvPr id="3" name="Picture 2">
              <a:extLst>
                <a:ext uri="{FF2B5EF4-FFF2-40B4-BE49-F238E27FC236}">
                  <a16:creationId xmlns:a16="http://schemas.microsoft.com/office/drawing/2014/main" id="{C8C2DE49-362A-A4CF-CE2C-611F49C44CCB}"/>
                </a:ext>
              </a:extLst>
            </p:cNvPr>
            <p:cNvPicPr>
              <a:picLocks noChangeAspect="1"/>
            </p:cNvPicPr>
            <p:nvPr/>
          </p:nvPicPr>
          <p:blipFill>
            <a:blip r:embed="rId2"/>
            <a:stretch>
              <a:fillRect/>
            </a:stretch>
          </p:blipFill>
          <p:spPr>
            <a:xfrm>
              <a:off x="853154" y="463872"/>
              <a:ext cx="10752035" cy="6048019"/>
            </a:xfrm>
            <a:prstGeom prst="rect">
              <a:avLst/>
            </a:prstGeom>
            <a:effectLst>
              <a:softEdge rad="635000"/>
            </a:effectLst>
          </p:spPr>
        </p:pic>
        <p:sp>
          <p:nvSpPr>
            <p:cNvPr id="5" name="Calendar 2023">
              <a:extLst>
                <a:ext uri="{FF2B5EF4-FFF2-40B4-BE49-F238E27FC236}">
                  <a16:creationId xmlns:a16="http://schemas.microsoft.com/office/drawing/2014/main" id="{29857266-0D18-8703-F051-93736986EBAE}"/>
                </a:ext>
              </a:extLst>
            </p:cNvPr>
            <p:cNvSpPr txBox="1"/>
            <p:nvPr/>
          </p:nvSpPr>
          <p:spPr>
            <a:xfrm>
              <a:off x="4410406" y="1594434"/>
              <a:ext cx="970487" cy="5591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lvl1pPr>
                <a:defRPr sz="8000"/>
              </a:lvl1pPr>
            </a:lstStyle>
            <a:p>
              <a:r>
                <a:rPr lang="en-GB" sz="3300" dirty="0">
                  <a:solidFill>
                    <a:srgbClr val="00B0F0"/>
                  </a:solidFill>
                  <a:latin typeface="Helvetica Neue" panose="02000503000000020004" pitchFamily="2" charset="0"/>
                </a:rPr>
                <a:t>Why</a:t>
              </a:r>
            </a:p>
          </p:txBody>
        </p:sp>
      </p:grpSp>
    </p:spTree>
    <p:extLst>
      <p:ext uri="{BB962C8B-B14F-4D97-AF65-F5344CB8AC3E}">
        <p14:creationId xmlns:p14="http://schemas.microsoft.com/office/powerpoint/2010/main" val="1169990044"/>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A4C47A-E9AA-CC57-75F9-3074EF990976}"/>
              </a:ext>
            </a:extLst>
          </p:cNvPr>
          <p:cNvPicPr>
            <a:picLocks noChangeAspect="1"/>
          </p:cNvPicPr>
          <p:nvPr/>
        </p:nvPicPr>
        <p:blipFill>
          <a:blip r:embed="rId2">
            <a:alphaModFix/>
          </a:blip>
          <a:stretch>
            <a:fillRect/>
          </a:stretch>
        </p:blipFill>
        <p:spPr>
          <a:xfrm>
            <a:off x="1045029" y="789426"/>
            <a:ext cx="10189028" cy="5731329"/>
          </a:xfrm>
          <a:prstGeom prst="rect">
            <a:avLst/>
          </a:prstGeom>
          <a:effectLst>
            <a:softEdge rad="635000"/>
          </a:effectLst>
        </p:spPr>
      </p:pic>
    </p:spTree>
    <p:extLst>
      <p:ext uri="{BB962C8B-B14F-4D97-AF65-F5344CB8AC3E}">
        <p14:creationId xmlns:p14="http://schemas.microsoft.com/office/powerpoint/2010/main" val="409828046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174772F-75A3-A967-5FC4-03DAE0B1AAAA}"/>
              </a:ext>
            </a:extLst>
          </p:cNvPr>
          <p:cNvPicPr>
            <a:picLocks noChangeAspect="1"/>
          </p:cNvPicPr>
          <p:nvPr/>
        </p:nvPicPr>
        <p:blipFill>
          <a:blip r:embed="rId2">
            <a:alphaModFix/>
          </a:blip>
          <a:stretch>
            <a:fillRect/>
          </a:stretch>
        </p:blipFill>
        <p:spPr>
          <a:xfrm>
            <a:off x="1065125" y="750489"/>
            <a:ext cx="10145486" cy="5706836"/>
          </a:xfrm>
          <a:prstGeom prst="rect">
            <a:avLst/>
          </a:prstGeom>
          <a:effectLst>
            <a:softEdge rad="635000"/>
          </a:effectLst>
        </p:spPr>
      </p:pic>
    </p:spTree>
    <p:extLst>
      <p:ext uri="{BB962C8B-B14F-4D97-AF65-F5344CB8AC3E}">
        <p14:creationId xmlns:p14="http://schemas.microsoft.com/office/powerpoint/2010/main" val="237832709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584EE2-78B7-92B5-5797-4235F9C9F59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290" b="91803" l="9455" r="89455">
                        <a14:foregroundMark x1="56000" y1="15847" x2="56000" y2="15847"/>
                        <a14:foregroundMark x1="60364" y1="91257" x2="60364" y2="91257"/>
                        <a14:foregroundMark x1="40727" y1="91803" x2="40727" y2="91803"/>
                      </a14:backgroundRemoval>
                    </a14:imgEffect>
                  </a14:imgLayer>
                </a14:imgProps>
              </a:ext>
            </a:extLst>
          </a:blip>
          <a:stretch>
            <a:fillRect/>
          </a:stretch>
        </p:blipFill>
        <p:spPr>
          <a:xfrm>
            <a:off x="1554084" y="2990456"/>
            <a:ext cx="1739900" cy="1155700"/>
          </a:xfrm>
          <a:prstGeom prst="rect">
            <a:avLst/>
          </a:prstGeom>
        </p:spPr>
      </p:pic>
      <p:pic>
        <p:nvPicPr>
          <p:cNvPr id="5" name="Picture 4">
            <a:extLst>
              <a:ext uri="{FF2B5EF4-FFF2-40B4-BE49-F238E27FC236}">
                <a16:creationId xmlns:a16="http://schemas.microsoft.com/office/drawing/2014/main" id="{3C07C3BB-8F90-FB50-FB87-02B84A3AB80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37542" y1="34731" x2="37542" y2="34731"/>
                        <a14:foregroundMark x1="37542" y1="62275" x2="37542" y2="62275"/>
                        <a14:foregroundMark x1="41860" y1="82635" x2="41860" y2="82635"/>
                        <a14:foregroundMark x1="55482" y1="77246" x2="55482" y2="77246"/>
                      </a14:backgroundRemoval>
                    </a14:imgEffect>
                  </a14:imgLayer>
                </a14:imgProps>
              </a:ext>
            </a:extLst>
          </a:blip>
          <a:stretch>
            <a:fillRect/>
          </a:stretch>
        </p:blipFill>
        <p:spPr>
          <a:xfrm>
            <a:off x="5337806" y="3154978"/>
            <a:ext cx="1905000" cy="1054100"/>
          </a:xfrm>
          <a:prstGeom prst="rect">
            <a:avLst/>
          </a:prstGeom>
        </p:spPr>
      </p:pic>
      <p:pic>
        <p:nvPicPr>
          <p:cNvPr id="7" name="Picture 6">
            <a:extLst>
              <a:ext uri="{FF2B5EF4-FFF2-40B4-BE49-F238E27FC236}">
                <a16:creationId xmlns:a16="http://schemas.microsoft.com/office/drawing/2014/main" id="{F0AC7C37-9199-332F-C6E1-1EA1F3347E99}"/>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7200"/>
                    </a14:imgEffect>
                    <a14:imgEffect>
                      <a14:saturation sat="200000"/>
                    </a14:imgEffect>
                  </a14:imgLayer>
                </a14:imgProps>
              </a:ext>
            </a:extLst>
          </a:blip>
          <a:stretch>
            <a:fillRect/>
          </a:stretch>
        </p:blipFill>
        <p:spPr>
          <a:xfrm>
            <a:off x="9523014" y="3217901"/>
            <a:ext cx="928255" cy="928255"/>
          </a:xfrm>
          <a:prstGeom prst="rect">
            <a:avLst/>
          </a:prstGeom>
        </p:spPr>
      </p:pic>
      <p:sp>
        <p:nvSpPr>
          <p:cNvPr id="8" name="TextBox 7">
            <a:extLst>
              <a:ext uri="{FF2B5EF4-FFF2-40B4-BE49-F238E27FC236}">
                <a16:creationId xmlns:a16="http://schemas.microsoft.com/office/drawing/2014/main" id="{4CD925E0-AF62-B6C3-4209-C4972E000F94}"/>
              </a:ext>
            </a:extLst>
          </p:cNvPr>
          <p:cNvSpPr txBox="1"/>
          <p:nvPr/>
        </p:nvSpPr>
        <p:spPr>
          <a:xfrm>
            <a:off x="3296826" y="1110454"/>
            <a:ext cx="3571410" cy="954107"/>
          </a:xfrm>
          <a:prstGeom prst="rect">
            <a:avLst/>
          </a:prstGeom>
          <a:noFill/>
        </p:spPr>
        <p:txBody>
          <a:bodyPr wrap="square" rtlCol="0">
            <a:spAutoFit/>
          </a:bodyPr>
          <a:lstStyle/>
          <a:p>
            <a:r>
              <a:rPr lang="en-RO" sz="5600" dirty="0">
                <a:ln w="0"/>
                <a:solidFill>
                  <a:srgbClr val="035898"/>
                </a:solidFill>
                <a:effectLst>
                  <a:outerShdw blurRad="38100" dist="25400" dir="5400000" algn="ctr" rotWithShape="0">
                    <a:srgbClr val="6E747A">
                      <a:alpha val="43000"/>
                    </a:srgbClr>
                  </a:outerShdw>
                </a:effectLst>
              </a:rPr>
              <a:t>Get</a:t>
            </a:r>
            <a:endParaRPr lang="en-RO" sz="5600" b="1" dirty="0">
              <a:solidFill>
                <a:srgbClr val="035898"/>
              </a:solidFill>
            </a:endParaRPr>
          </a:p>
        </p:txBody>
      </p:sp>
      <p:pic>
        <p:nvPicPr>
          <p:cNvPr id="12" name="Picture 11">
            <a:extLst>
              <a:ext uri="{FF2B5EF4-FFF2-40B4-BE49-F238E27FC236}">
                <a16:creationId xmlns:a16="http://schemas.microsoft.com/office/drawing/2014/main" id="{E78C1938-959E-0ABE-13EB-7F658B23C22F}"/>
              </a:ext>
            </a:extLst>
          </p:cNvPr>
          <p:cNvPicPr>
            <a:picLocks noChangeAspect="1"/>
          </p:cNvPicPr>
          <p:nvPr/>
        </p:nvPicPr>
        <p:blipFill>
          <a:blip r:embed="rId8"/>
          <a:stretch>
            <a:fillRect/>
          </a:stretch>
        </p:blipFill>
        <p:spPr>
          <a:xfrm>
            <a:off x="4426110" y="662548"/>
            <a:ext cx="3339780" cy="1870278"/>
          </a:xfrm>
          <a:prstGeom prst="rect">
            <a:avLst/>
          </a:prstGeom>
        </p:spPr>
      </p:pic>
      <p:sp>
        <p:nvSpPr>
          <p:cNvPr id="13" name="TextBox 12">
            <a:extLst>
              <a:ext uri="{FF2B5EF4-FFF2-40B4-BE49-F238E27FC236}">
                <a16:creationId xmlns:a16="http://schemas.microsoft.com/office/drawing/2014/main" id="{BFF7708C-D6A9-F1AC-4988-4B90FE220D16}"/>
              </a:ext>
            </a:extLst>
          </p:cNvPr>
          <p:cNvSpPr txBox="1"/>
          <p:nvPr/>
        </p:nvSpPr>
        <p:spPr>
          <a:xfrm>
            <a:off x="638329" y="4583020"/>
            <a:ext cx="3571410" cy="1754326"/>
          </a:xfrm>
          <a:prstGeom prst="rect">
            <a:avLst/>
          </a:prstGeom>
          <a:noFill/>
        </p:spPr>
        <p:txBody>
          <a:bodyPr wrap="square" rtlCol="0">
            <a:spAutoFit/>
          </a:bodyPr>
          <a:lstStyle/>
          <a:p>
            <a:pPr algn="ctr"/>
            <a:r>
              <a:rPr lang="en-GB" b="0" i="0" u="none" strike="noStrike" dirty="0">
                <a:solidFill>
                  <a:srgbClr val="0055BD"/>
                </a:solidFill>
                <a:effectLst/>
                <a:latin typeface="Roboto" panose="020F0502020204030204" pitchFamily="34" charset="0"/>
                <a:hlinkClick r:id="rId9"/>
              </a:rPr>
              <a:t>Docker Desktop for Mac</a:t>
            </a:r>
            <a:endParaRPr lang="en-GB" b="0" i="0" dirty="0">
              <a:solidFill>
                <a:srgbClr val="000000"/>
              </a:solidFill>
              <a:effectLst/>
              <a:latin typeface="Roboto" panose="020F0502020204030204" pitchFamily="34" charset="0"/>
            </a:endParaRPr>
          </a:p>
          <a:p>
            <a:pPr algn="ctr"/>
            <a:r>
              <a:rPr lang="en-GB" b="0" i="0" dirty="0">
                <a:solidFill>
                  <a:srgbClr val="000000"/>
                </a:solidFill>
                <a:effectLst/>
                <a:latin typeface="Roboto" panose="020F0502020204030204" pitchFamily="34" charset="0"/>
              </a:rPr>
              <a:t>A native application using the macOS sandbox security model which delivers all Docker tools to your Mac.</a:t>
            </a:r>
          </a:p>
          <a:p>
            <a:endParaRPr lang="en-RO" dirty="0"/>
          </a:p>
        </p:txBody>
      </p:sp>
      <p:sp>
        <p:nvSpPr>
          <p:cNvPr id="14" name="TextBox 13">
            <a:extLst>
              <a:ext uri="{FF2B5EF4-FFF2-40B4-BE49-F238E27FC236}">
                <a16:creationId xmlns:a16="http://schemas.microsoft.com/office/drawing/2014/main" id="{4238F0FA-A31B-7C17-EE4C-1DEFDC8D96CF}"/>
              </a:ext>
            </a:extLst>
          </p:cNvPr>
          <p:cNvSpPr txBox="1"/>
          <p:nvPr/>
        </p:nvSpPr>
        <p:spPr>
          <a:xfrm>
            <a:off x="4620417" y="4520947"/>
            <a:ext cx="3339779" cy="2031325"/>
          </a:xfrm>
          <a:prstGeom prst="rect">
            <a:avLst/>
          </a:prstGeom>
          <a:noFill/>
        </p:spPr>
        <p:txBody>
          <a:bodyPr wrap="square" rtlCol="0">
            <a:spAutoFit/>
          </a:bodyPr>
          <a:lstStyle/>
          <a:p>
            <a:pPr algn="ctr"/>
            <a:r>
              <a:rPr lang="en-GB" b="0" i="0" u="none" strike="noStrike" dirty="0">
                <a:solidFill>
                  <a:srgbClr val="23527C"/>
                </a:solidFill>
                <a:effectLst/>
                <a:latin typeface="inherit"/>
                <a:hlinkClick r:id="rId10"/>
              </a:rPr>
              <a:t>Docker Desktop for Windows</a:t>
            </a:r>
            <a:endParaRPr lang="en-GB" b="0" i="0" dirty="0">
              <a:solidFill>
                <a:srgbClr val="000000"/>
              </a:solidFill>
              <a:effectLst/>
              <a:latin typeface="inherit"/>
            </a:endParaRPr>
          </a:p>
          <a:p>
            <a:pPr algn="ctr"/>
            <a:r>
              <a:rPr lang="en-GB" b="0" i="0" dirty="0">
                <a:solidFill>
                  <a:srgbClr val="000000"/>
                </a:solidFill>
                <a:effectLst/>
                <a:latin typeface="Roboto" panose="02000000000000000000" pitchFamily="2" charset="0"/>
              </a:rPr>
              <a:t>A native Windows application which delivers all Docker tools to your Windows computer.</a:t>
            </a:r>
          </a:p>
          <a:p>
            <a:pPr algn="ctr"/>
            <a:br>
              <a:rPr lang="en-GB" b="0" i="0" dirty="0">
                <a:solidFill>
                  <a:srgbClr val="000000"/>
                </a:solidFill>
                <a:effectLst/>
                <a:latin typeface="Roboto" panose="02000000000000000000" pitchFamily="2" charset="0"/>
              </a:rPr>
            </a:br>
            <a:endParaRPr lang="en-GB" b="0" i="0" dirty="0">
              <a:solidFill>
                <a:srgbClr val="000000"/>
              </a:solidFill>
              <a:effectLst/>
              <a:latin typeface="Roboto" panose="02000000000000000000" pitchFamily="2" charset="0"/>
            </a:endParaRPr>
          </a:p>
          <a:p>
            <a:endParaRPr lang="en-RO" dirty="0"/>
          </a:p>
        </p:txBody>
      </p:sp>
      <p:sp>
        <p:nvSpPr>
          <p:cNvPr id="15" name="TextBox 14">
            <a:extLst>
              <a:ext uri="{FF2B5EF4-FFF2-40B4-BE49-F238E27FC236}">
                <a16:creationId xmlns:a16="http://schemas.microsoft.com/office/drawing/2014/main" id="{D4AD2C0E-4C35-88F9-7C0F-F0036009FD1E}"/>
              </a:ext>
            </a:extLst>
          </p:cNvPr>
          <p:cNvSpPr txBox="1"/>
          <p:nvPr/>
        </p:nvSpPr>
        <p:spPr>
          <a:xfrm>
            <a:off x="8368440" y="4559385"/>
            <a:ext cx="3237404" cy="1477328"/>
          </a:xfrm>
          <a:prstGeom prst="rect">
            <a:avLst/>
          </a:prstGeom>
          <a:noFill/>
        </p:spPr>
        <p:txBody>
          <a:bodyPr wrap="square" rtlCol="0">
            <a:spAutoFit/>
          </a:bodyPr>
          <a:lstStyle/>
          <a:p>
            <a:pPr algn="ctr"/>
            <a:r>
              <a:rPr lang="en-GB" b="0" i="0" u="none" strike="noStrike" dirty="0">
                <a:solidFill>
                  <a:srgbClr val="23527C"/>
                </a:solidFill>
                <a:effectLst/>
                <a:latin typeface="Roboto" panose="02000000000000000000" pitchFamily="2" charset="0"/>
                <a:hlinkClick r:id="rId11"/>
              </a:rPr>
              <a:t>Docker Desktop for Linux</a:t>
            </a:r>
            <a:endParaRPr lang="en-GB" b="0" i="0" dirty="0">
              <a:solidFill>
                <a:srgbClr val="000000"/>
              </a:solidFill>
              <a:effectLst/>
              <a:latin typeface="Roboto" panose="02000000000000000000" pitchFamily="2" charset="0"/>
            </a:endParaRPr>
          </a:p>
          <a:p>
            <a:pPr algn="ctr"/>
            <a:r>
              <a:rPr lang="en-GB" b="0" i="0" dirty="0">
                <a:solidFill>
                  <a:srgbClr val="000000"/>
                </a:solidFill>
                <a:effectLst/>
                <a:latin typeface="Roboto" panose="02000000000000000000" pitchFamily="2" charset="0"/>
              </a:rPr>
              <a:t>A native Linux application which delivers all Docker tools to your Linux computer.</a:t>
            </a:r>
          </a:p>
          <a:p>
            <a:endParaRPr lang="en-RO" dirty="0"/>
          </a:p>
        </p:txBody>
      </p:sp>
    </p:spTree>
    <p:extLst>
      <p:ext uri="{BB962C8B-B14F-4D97-AF65-F5344CB8AC3E}">
        <p14:creationId xmlns:p14="http://schemas.microsoft.com/office/powerpoint/2010/main" val="68228221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7485F251-EAE0-D0BF-4432-B0EDA25378E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34429" y1="47258" x2="34429" y2="47258"/>
                        <a14:foregroundMark x1="32000" y1="38387" x2="32000" y2="38387"/>
                        <a14:foregroundMark x1="29071" y1="38065" x2="29071" y2="38065"/>
                        <a14:foregroundMark x1="26786" y1="36935" x2="26786" y2="36935"/>
                        <a14:foregroundMark x1="33357" y1="36290" x2="33357" y2="36290"/>
                        <a14:foregroundMark x1="35357" y1="37258" x2="35357" y2="37258"/>
                        <a14:foregroundMark x1="33214" y1="32097" x2="33214" y2="32097"/>
                        <a14:foregroundMark x1="31214" y1="32097" x2="31214" y2="32097"/>
                        <a14:foregroundMark x1="29214" y1="32742" x2="29214" y2="32742"/>
                        <a14:foregroundMark x1="33500" y1="27258" x2="33500" y2="27258"/>
                        <a14:foregroundMark x1="23714" y1="63871" x2="23714" y2="63871"/>
                        <a14:foregroundMark x1="25571" y1="64194" x2="25571" y2="64194"/>
                        <a14:foregroundMark x1="30929" y1="63548" x2="30929" y2="63548"/>
                        <a14:foregroundMark x1="33500" y1="65645" x2="33500" y2="65645"/>
                        <a14:foregroundMark x1="37500" y1="66290" x2="37500" y2="66290"/>
                        <a14:foregroundMark x1="41643" y1="64194" x2="41643" y2="64194"/>
                        <a14:foregroundMark x1="64286" y1="61129" x2="64286" y2="61129"/>
                        <a14:foregroundMark x1="75000" y1="63226" x2="75000" y2="63226"/>
                        <a14:foregroundMark x1="65071" y1="41774" x2="65071" y2="41774"/>
                        <a14:foregroundMark x1="75143" y1="36935" x2="75143" y2="36935"/>
                        <a14:backgroundMark x1="68143" y1="50161" x2="68143" y2="50161"/>
                        <a14:backgroundMark x1="68000" y1="36613" x2="68000" y2="36613"/>
                        <a14:backgroundMark x1="27357" y1="39194" x2="27357" y2="39194"/>
                        <a14:backgroundMark x1="38929" y1="64839" x2="38929" y2="64839"/>
                      </a14:backgroundRemoval>
                    </a14:imgEffect>
                  </a14:imgLayer>
                </a14:imgProps>
              </a:ext>
              <a:ext uri="{28A0092B-C50C-407E-A947-70E740481C1C}">
                <a14:useLocalDpi xmlns:a14="http://schemas.microsoft.com/office/drawing/2010/main" val="0"/>
              </a:ext>
            </a:extLst>
          </a:blip>
          <a:srcRect/>
          <a:stretch>
            <a:fillRect/>
          </a:stretch>
        </p:blipFill>
        <p:spPr bwMode="auto">
          <a:xfrm>
            <a:off x="4339512" y="499952"/>
            <a:ext cx="3512975" cy="155568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EA97B3CB-A0D2-2810-65CD-330C87C5A190}"/>
              </a:ext>
            </a:extLst>
          </p:cNvPr>
          <p:cNvPicPr>
            <a:picLocks noChangeAspect="1"/>
          </p:cNvPicPr>
          <p:nvPr/>
        </p:nvPicPr>
        <p:blipFill>
          <a:blip r:embed="rId4"/>
          <a:stretch>
            <a:fillRect/>
          </a:stretch>
        </p:blipFill>
        <p:spPr>
          <a:xfrm>
            <a:off x="207537" y="2484706"/>
            <a:ext cx="5438883" cy="3837622"/>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171FE1C5-C9DA-E2AF-8EA3-69EA6D81C173}"/>
              </a:ext>
            </a:extLst>
          </p:cNvPr>
          <p:cNvPicPr>
            <a:picLocks noChangeAspect="1"/>
          </p:cNvPicPr>
          <p:nvPr/>
        </p:nvPicPr>
        <p:blipFill>
          <a:blip r:embed="rId5"/>
          <a:stretch>
            <a:fillRect/>
          </a:stretch>
        </p:blipFill>
        <p:spPr>
          <a:xfrm>
            <a:off x="5814060" y="2462431"/>
            <a:ext cx="6214326" cy="386423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1684707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106237-8111-481F-809C-AB49D6C4A7A6}"/>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426" b="89344" l="5663" r="89968">
                        <a14:foregroundMark x1="77994" y1="50820" x2="77994" y2="50820"/>
                        <a14:foregroundMark x1="81392" y1="54918" x2="81392" y2="54918"/>
                        <a14:foregroundMark x1="75566" y1="69262" x2="75566" y2="69262"/>
                        <a14:foregroundMark x1="78479" y1="71721" x2="78479" y2="71721"/>
                        <a14:foregroundMark x1="80906" y1="76230" x2="80906" y2="76230"/>
                        <a14:foregroundMark x1="79935" y1="35656" x2="79935" y2="35656"/>
                        <a14:foregroundMark x1="86731" y1="42213" x2="86731" y2="42213"/>
                        <a14:foregroundMark x1="80259" y1="20082" x2="80259" y2="20082"/>
                        <a14:foregroundMark x1="8738" y1="58607" x2="8738" y2="58607"/>
                        <a14:foregroundMark x1="5663" y1="61066" x2="5663" y2="61066"/>
                      </a14:backgroundRemoval>
                    </a14:imgEffect>
                  </a14:imgLayer>
                </a14:imgProps>
              </a:ext>
            </a:extLst>
          </a:blip>
          <a:stretch>
            <a:fillRect/>
          </a:stretch>
        </p:blipFill>
        <p:spPr>
          <a:xfrm>
            <a:off x="4342398" y="785895"/>
            <a:ext cx="3093118" cy="1221231"/>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ACD8FC7B-6931-A917-C297-8DD2458CE9EC}"/>
              </a:ext>
            </a:extLst>
          </p:cNvPr>
          <p:cNvPicPr>
            <a:picLocks noChangeAspect="1"/>
          </p:cNvPicPr>
          <p:nvPr/>
        </p:nvPicPr>
        <p:blipFill>
          <a:blip r:embed="rId4"/>
          <a:stretch>
            <a:fillRect/>
          </a:stretch>
        </p:blipFill>
        <p:spPr>
          <a:xfrm>
            <a:off x="253666" y="3005087"/>
            <a:ext cx="5649829" cy="3389898"/>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C9512819-BEBE-6E08-BD2C-209C102A02E0}"/>
              </a:ext>
            </a:extLst>
          </p:cNvPr>
          <p:cNvPicPr>
            <a:picLocks noChangeAspect="1"/>
          </p:cNvPicPr>
          <p:nvPr/>
        </p:nvPicPr>
        <p:blipFill>
          <a:blip r:embed="rId5"/>
          <a:stretch>
            <a:fillRect/>
          </a:stretch>
        </p:blipFill>
        <p:spPr>
          <a:xfrm>
            <a:off x="6288507" y="3005087"/>
            <a:ext cx="5649827" cy="2090436"/>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B7BE394B-FB98-D656-4E08-BD59368E8153}"/>
              </a:ext>
            </a:extLst>
          </p:cNvPr>
          <p:cNvPicPr>
            <a:picLocks noChangeAspect="1"/>
          </p:cNvPicPr>
          <p:nvPr/>
        </p:nvPicPr>
        <p:blipFill>
          <a:blip r:embed="rId6"/>
          <a:stretch>
            <a:fillRect/>
          </a:stretch>
        </p:blipFill>
        <p:spPr>
          <a:xfrm>
            <a:off x="6288507" y="5312748"/>
            <a:ext cx="2321426" cy="451881"/>
          </a:xfrm>
          <a:prstGeom prst="rect">
            <a:avLst/>
          </a:prstGeom>
          <a:ln>
            <a:noFill/>
          </a:ln>
          <a:effectLst>
            <a:outerShdw blurRad="292100" dist="139700" dir="2700000" algn="tl" rotWithShape="0">
              <a:srgbClr val="333333">
                <a:alpha val="65000"/>
              </a:srgbClr>
            </a:outerShdw>
          </a:effectLst>
        </p:spPr>
      </p:pic>
      <p:pic>
        <p:nvPicPr>
          <p:cNvPr id="7170" name="Picture 2">
            <a:extLst>
              <a:ext uri="{FF2B5EF4-FFF2-40B4-BE49-F238E27FC236}">
                <a16:creationId xmlns:a16="http://schemas.microsoft.com/office/drawing/2014/main" id="{CF55D2F0-DCA6-C625-E0FD-ED9BCDEC917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60845" y="6021959"/>
            <a:ext cx="4411579" cy="551448"/>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sp>
        <p:nvSpPr>
          <p:cNvPr id="11" name="Bent Up Arrow 10">
            <a:extLst>
              <a:ext uri="{FF2B5EF4-FFF2-40B4-BE49-F238E27FC236}">
                <a16:creationId xmlns:a16="http://schemas.microsoft.com/office/drawing/2014/main" id="{DA8A6854-49D0-D2BD-67AD-C0C0B16B171B}"/>
              </a:ext>
            </a:extLst>
          </p:cNvPr>
          <p:cNvSpPr/>
          <p:nvPr/>
        </p:nvSpPr>
        <p:spPr>
          <a:xfrm rot="10800000" flipH="1">
            <a:off x="8734925" y="5529969"/>
            <a:ext cx="1243263" cy="451883"/>
          </a:xfrm>
          <a:prstGeom prst="bentUpArrow">
            <a:avLst>
              <a:gd name="adj1" fmla="val 17325"/>
              <a:gd name="adj2" fmla="val 28289"/>
              <a:gd name="adj3" fmla="val 27193"/>
            </a:avLst>
          </a:prstGeom>
          <a:solidFill>
            <a:srgbClr val="009CD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dirty="0"/>
          </a:p>
        </p:txBody>
      </p:sp>
    </p:spTree>
    <p:extLst>
      <p:ext uri="{BB962C8B-B14F-4D97-AF65-F5344CB8AC3E}">
        <p14:creationId xmlns:p14="http://schemas.microsoft.com/office/powerpoint/2010/main" val="227728227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C8A3BBB5-AA1A-1861-8522-E79B62DAAB4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31458" y1="51294" x2="31458" y2="51294"/>
                        <a14:foregroundMark x1="35833" y1="44941" x2="35833" y2="44941"/>
                        <a14:foregroundMark x1="27865" y1="43412" x2="27865" y2="43412"/>
                        <a14:foregroundMark x1="30052" y1="46588" x2="30052" y2="46588"/>
                        <a14:foregroundMark x1="35625" y1="37059" x2="35625" y2="37059"/>
                        <a14:foregroundMark x1="33854" y1="37059" x2="33854" y2="37059"/>
                        <a14:foregroundMark x1="31458" y1="37059" x2="31458" y2="37059"/>
                        <a14:foregroundMark x1="28906" y1="36824" x2="28906" y2="36824"/>
                        <a14:foregroundMark x1="26719" y1="37059" x2="26719" y2="37059"/>
                        <a14:foregroundMark x1="28802" y1="32118" x2="28802" y2="32118"/>
                        <a14:foregroundMark x1="31146" y1="31529" x2="31146" y2="31529"/>
                        <a14:foregroundMark x1="33333" y1="31882" x2="33333" y2="31882"/>
                        <a14:foregroundMark x1="33750" y1="27059" x2="33750" y2="27059"/>
                        <a14:foregroundMark x1="24167" y1="63882" x2="24167" y2="63882"/>
                        <a14:foregroundMark x1="24375" y1="65294" x2="24375" y2="65294"/>
                        <a14:foregroundMark x1="24271" y1="67647" x2="24271" y2="67647"/>
                        <a14:foregroundMark x1="23021" y1="70353" x2="23021" y2="70353"/>
                        <a14:foregroundMark x1="21458" y1="69294" x2="21458" y2="69294"/>
                        <a14:foregroundMark x1="21146" y1="66471" x2="21146" y2="66471"/>
                        <a14:foregroundMark x1="21458" y1="64353" x2="21458" y2="64353"/>
                        <a14:foregroundMark x1="25677" y1="64353" x2="25677" y2="64353"/>
                        <a14:foregroundMark x1="31563" y1="63412" x2="31563" y2="63412"/>
                        <a14:foregroundMark x1="33646" y1="66000" x2="33646" y2="66000"/>
                        <a14:foregroundMark x1="37344" y1="66471" x2="37344" y2="66471"/>
                        <a14:foregroundMark x1="41510" y1="63882" x2="41510" y2="63882"/>
                        <a14:foregroundMark x1="41823" y1="64118" x2="41823" y2="64118"/>
                        <a14:backgroundMark x1="38802" y1="64353" x2="38802" y2="64353"/>
                      </a14:backgroundRemoval>
                    </a14:imgEffect>
                  </a14:imgLayer>
                </a14:imgProps>
              </a:ext>
              <a:ext uri="{28A0092B-C50C-407E-A947-70E740481C1C}">
                <a14:useLocalDpi xmlns:a14="http://schemas.microsoft.com/office/drawing/2010/main" val="0"/>
              </a:ext>
            </a:extLst>
          </a:blip>
          <a:srcRect/>
          <a:stretch>
            <a:fillRect/>
          </a:stretch>
        </p:blipFill>
        <p:spPr bwMode="auto">
          <a:xfrm>
            <a:off x="3842084" y="518362"/>
            <a:ext cx="4307306" cy="190688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AAAAE5E-0D71-317F-392D-44EB08D7ADCD}"/>
              </a:ext>
            </a:extLst>
          </p:cNvPr>
          <p:cNvPicPr>
            <a:picLocks noChangeAspect="1"/>
          </p:cNvPicPr>
          <p:nvPr/>
        </p:nvPicPr>
        <p:blipFill>
          <a:blip r:embed="rId4"/>
          <a:stretch>
            <a:fillRect/>
          </a:stretch>
        </p:blipFill>
        <p:spPr>
          <a:xfrm>
            <a:off x="329573" y="2451195"/>
            <a:ext cx="5666164" cy="3460685"/>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763FD82D-DC0D-F316-4090-EC7780313012}"/>
              </a:ext>
            </a:extLst>
          </p:cNvPr>
          <p:cNvPicPr>
            <a:picLocks noChangeAspect="1"/>
          </p:cNvPicPr>
          <p:nvPr/>
        </p:nvPicPr>
        <p:blipFill>
          <a:blip r:embed="rId5">
            <a:alphaModFix amt="89000"/>
          </a:blip>
          <a:stretch>
            <a:fillRect/>
          </a:stretch>
        </p:blipFill>
        <p:spPr>
          <a:xfrm>
            <a:off x="758936" y="518362"/>
            <a:ext cx="1693853" cy="1636295"/>
          </a:xfrm>
          <a:prstGeom prst="rect">
            <a:avLst/>
          </a:prstGeom>
          <a:effectLst>
            <a:softEdge rad="127000"/>
          </a:effectLst>
        </p:spPr>
      </p:pic>
      <p:pic>
        <p:nvPicPr>
          <p:cNvPr id="7" name="Picture 6">
            <a:extLst>
              <a:ext uri="{FF2B5EF4-FFF2-40B4-BE49-F238E27FC236}">
                <a16:creationId xmlns:a16="http://schemas.microsoft.com/office/drawing/2014/main" id="{2D29A419-BFA9-21B5-CEED-4EFDDE1FAC32}"/>
              </a:ext>
            </a:extLst>
          </p:cNvPr>
          <p:cNvPicPr>
            <a:picLocks noChangeAspect="1"/>
          </p:cNvPicPr>
          <p:nvPr/>
        </p:nvPicPr>
        <p:blipFill>
          <a:blip r:embed="rId6">
            <a:biLevel thresh="75000"/>
            <a:extLst>
              <a:ext uri="{BEBA8EAE-BF5A-486C-A8C5-ECC9F3942E4B}">
                <a14:imgProps xmlns:a14="http://schemas.microsoft.com/office/drawing/2010/main">
                  <a14:imgLayer r:embed="rId7">
                    <a14:imgEffect>
                      <a14:sharpenSoften amount="50000"/>
                    </a14:imgEffect>
                  </a14:imgLayer>
                </a14:imgProps>
              </a:ext>
            </a:extLst>
          </a:blip>
          <a:stretch>
            <a:fillRect/>
          </a:stretch>
        </p:blipFill>
        <p:spPr>
          <a:xfrm>
            <a:off x="7933571" y="1813553"/>
            <a:ext cx="3928856" cy="1275284"/>
          </a:xfrm>
          <a:prstGeom prst="rect">
            <a:avLst/>
          </a:prstGeom>
          <a:effectLst/>
        </p:spPr>
      </p:pic>
      <p:pic>
        <p:nvPicPr>
          <p:cNvPr id="9" name="Picture 8">
            <a:extLst>
              <a:ext uri="{FF2B5EF4-FFF2-40B4-BE49-F238E27FC236}">
                <a16:creationId xmlns:a16="http://schemas.microsoft.com/office/drawing/2014/main" id="{B2CF0619-DF76-C2E9-1629-603FB99F26E8}"/>
              </a:ext>
            </a:extLst>
          </p:cNvPr>
          <p:cNvPicPr>
            <a:picLocks noChangeAspect="1"/>
          </p:cNvPicPr>
          <p:nvPr/>
        </p:nvPicPr>
        <p:blipFill>
          <a:blip r:embed="rId8"/>
          <a:stretch>
            <a:fillRect/>
          </a:stretch>
        </p:blipFill>
        <p:spPr>
          <a:xfrm>
            <a:off x="6284497" y="3429000"/>
            <a:ext cx="5797670" cy="241870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7538818"/>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C8A3BBB5-AA1A-1861-8522-E79B62DAAB4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31458" y1="51294" x2="31458" y2="51294"/>
                        <a14:foregroundMark x1="35833" y1="44941" x2="35833" y2="44941"/>
                        <a14:foregroundMark x1="27865" y1="43412" x2="27865" y2="43412"/>
                        <a14:foregroundMark x1="30052" y1="46588" x2="30052" y2="46588"/>
                        <a14:foregroundMark x1="35625" y1="37059" x2="35625" y2="37059"/>
                        <a14:foregroundMark x1="33854" y1="37059" x2="33854" y2="37059"/>
                        <a14:foregroundMark x1="31458" y1="37059" x2="31458" y2="37059"/>
                        <a14:foregroundMark x1="28906" y1="36824" x2="28906" y2="36824"/>
                        <a14:foregroundMark x1="26719" y1="37059" x2="26719" y2="37059"/>
                        <a14:foregroundMark x1="28802" y1="32118" x2="28802" y2="32118"/>
                        <a14:foregroundMark x1="31146" y1="31529" x2="31146" y2="31529"/>
                        <a14:foregroundMark x1="33333" y1="31882" x2="33333" y2="31882"/>
                        <a14:foregroundMark x1="33750" y1="27059" x2="33750" y2="27059"/>
                        <a14:foregroundMark x1="24167" y1="63882" x2="24167" y2="63882"/>
                        <a14:foregroundMark x1="24375" y1="65294" x2="24375" y2="65294"/>
                        <a14:foregroundMark x1="24271" y1="67647" x2="24271" y2="67647"/>
                        <a14:foregroundMark x1="23021" y1="70353" x2="23021" y2="70353"/>
                        <a14:foregroundMark x1="21458" y1="69294" x2="21458" y2="69294"/>
                        <a14:foregroundMark x1="21146" y1="66471" x2="21146" y2="66471"/>
                        <a14:foregroundMark x1="21458" y1="64353" x2="21458" y2="64353"/>
                        <a14:foregroundMark x1="25677" y1="64353" x2="25677" y2="64353"/>
                        <a14:foregroundMark x1="31563" y1="63412" x2="31563" y2="63412"/>
                        <a14:foregroundMark x1="33646" y1="66000" x2="33646" y2="66000"/>
                        <a14:foregroundMark x1="37344" y1="66471" x2="37344" y2="66471"/>
                        <a14:foregroundMark x1="41510" y1="63882" x2="41510" y2="63882"/>
                        <a14:foregroundMark x1="41823" y1="64118" x2="41823" y2="64118"/>
                        <a14:backgroundMark x1="38802" y1="64353" x2="38802" y2="64353"/>
                      </a14:backgroundRemoval>
                    </a14:imgEffect>
                  </a14:imgLayer>
                </a14:imgProps>
              </a:ext>
              <a:ext uri="{28A0092B-C50C-407E-A947-70E740481C1C}">
                <a14:useLocalDpi xmlns:a14="http://schemas.microsoft.com/office/drawing/2010/main" val="0"/>
              </a:ext>
            </a:extLst>
          </a:blip>
          <a:srcRect/>
          <a:stretch>
            <a:fillRect/>
          </a:stretch>
        </p:blipFill>
        <p:spPr bwMode="auto">
          <a:xfrm>
            <a:off x="3842084" y="518362"/>
            <a:ext cx="4307306" cy="190688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CED49DF-A725-1E58-ADFF-99E356BA440A}"/>
              </a:ext>
            </a:extLst>
          </p:cNvPr>
          <p:cNvPicPr>
            <a:picLocks noChangeAspect="1"/>
          </p:cNvPicPr>
          <p:nvPr/>
        </p:nvPicPr>
        <p:blipFill>
          <a:blip r:embed="rId4"/>
          <a:stretch>
            <a:fillRect/>
          </a:stretch>
        </p:blipFill>
        <p:spPr>
          <a:xfrm>
            <a:off x="261018" y="2181793"/>
            <a:ext cx="6877719" cy="1247207"/>
          </a:xfrm>
          <a:prstGeom prst="rect">
            <a:avLst/>
          </a:prstGeom>
        </p:spPr>
      </p:pic>
      <p:pic>
        <p:nvPicPr>
          <p:cNvPr id="10244" name="Picture 4" descr="🤷‍♂️ Man Shrugging Emoji — Meanings, Usage &amp; Copy">
            <a:extLst>
              <a:ext uri="{FF2B5EF4-FFF2-40B4-BE49-F238E27FC236}">
                <a16:creationId xmlns:a16="http://schemas.microsoft.com/office/drawing/2014/main" id="{51EEE825-01CF-6A1A-AF2B-1A90EDA9D5F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7726" y="4432759"/>
            <a:ext cx="3256547" cy="170417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D93BA5E8-7492-72FB-4FCC-1CD4116DC78F}"/>
              </a:ext>
            </a:extLst>
          </p:cNvPr>
          <p:cNvPicPr>
            <a:picLocks noChangeAspect="1"/>
          </p:cNvPicPr>
          <p:nvPr/>
        </p:nvPicPr>
        <p:blipFill>
          <a:blip r:embed="rId6"/>
          <a:stretch>
            <a:fillRect/>
          </a:stretch>
        </p:blipFill>
        <p:spPr>
          <a:xfrm>
            <a:off x="7929145" y="5284846"/>
            <a:ext cx="4019821" cy="933783"/>
          </a:xfrm>
          <a:prstGeom prst="rect">
            <a:avLst/>
          </a:prstGeom>
        </p:spPr>
      </p:pic>
      <p:pic>
        <p:nvPicPr>
          <p:cNvPr id="13" name="Picture 12">
            <a:extLst>
              <a:ext uri="{FF2B5EF4-FFF2-40B4-BE49-F238E27FC236}">
                <a16:creationId xmlns:a16="http://schemas.microsoft.com/office/drawing/2014/main" id="{370FC00F-A6CB-BDAE-D61A-9648FCF9A593}"/>
              </a:ext>
            </a:extLst>
          </p:cNvPr>
          <p:cNvPicPr>
            <a:picLocks noChangeAspect="1"/>
          </p:cNvPicPr>
          <p:nvPr/>
        </p:nvPicPr>
        <p:blipFill>
          <a:blip r:embed="rId7"/>
          <a:stretch>
            <a:fillRect/>
          </a:stretch>
        </p:blipFill>
        <p:spPr>
          <a:xfrm>
            <a:off x="1624263" y="3564019"/>
            <a:ext cx="6304882" cy="733721"/>
          </a:xfrm>
          <a:prstGeom prst="rect">
            <a:avLst/>
          </a:prstGeom>
        </p:spPr>
      </p:pic>
    </p:spTree>
    <p:extLst>
      <p:ext uri="{BB962C8B-B14F-4D97-AF65-F5344CB8AC3E}">
        <p14:creationId xmlns:p14="http://schemas.microsoft.com/office/powerpoint/2010/main" val="317484637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2880DC-DAEE-89B6-AA50-923DD5268337}"/>
              </a:ext>
            </a:extLst>
          </p:cNvPr>
          <p:cNvSpPr txBox="1"/>
          <p:nvPr/>
        </p:nvSpPr>
        <p:spPr>
          <a:xfrm>
            <a:off x="3913190" y="783763"/>
            <a:ext cx="4365619" cy="369332"/>
          </a:xfrm>
          <a:prstGeom prst="rect">
            <a:avLst/>
          </a:prstGeom>
          <a:noFill/>
          <a:ln>
            <a:solidFill>
              <a:srgbClr val="009CD6"/>
            </a:solidFill>
          </a:ln>
          <a:effectLst/>
        </p:spPr>
        <p:txBody>
          <a:bodyPr wrap="none" rtlCol="0">
            <a:spAutoFit/>
          </a:bodyPr>
          <a:lstStyle/>
          <a:p>
            <a:pPr algn="l"/>
            <a:r>
              <a:rPr lang="en-GB" b="1" i="0" dirty="0">
                <a:solidFill>
                  <a:srgbClr val="242424"/>
                </a:solidFill>
                <a:effectLst/>
                <a:latin typeface="sohne"/>
              </a:rPr>
              <a:t>Top 15 Docker Commands You Should Know</a:t>
            </a:r>
          </a:p>
        </p:txBody>
      </p:sp>
      <p:pic>
        <p:nvPicPr>
          <p:cNvPr id="4" name="Picture 3">
            <a:extLst>
              <a:ext uri="{FF2B5EF4-FFF2-40B4-BE49-F238E27FC236}">
                <a16:creationId xmlns:a16="http://schemas.microsoft.com/office/drawing/2014/main" id="{C6277E38-7F26-F6FF-4A16-41015EF7B701}"/>
              </a:ext>
            </a:extLst>
          </p:cNvPr>
          <p:cNvPicPr>
            <a:picLocks noChangeAspect="1"/>
          </p:cNvPicPr>
          <p:nvPr/>
        </p:nvPicPr>
        <p:blipFill>
          <a:blip r:embed="rId2"/>
          <a:stretch>
            <a:fillRect/>
          </a:stretch>
        </p:blipFill>
        <p:spPr>
          <a:xfrm>
            <a:off x="238291" y="1037917"/>
            <a:ext cx="3213100" cy="3835400"/>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BA124BDB-9466-0432-81C2-99CBFE6FB70F}"/>
              </a:ext>
            </a:extLst>
          </p:cNvPr>
          <p:cNvSpPr txBox="1"/>
          <p:nvPr/>
        </p:nvSpPr>
        <p:spPr>
          <a:xfrm>
            <a:off x="3603578" y="1624554"/>
            <a:ext cx="4120039"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 — version</a:t>
            </a:r>
          </a:p>
          <a:p>
            <a:pPr algn="l"/>
            <a:r>
              <a:rPr lang="en-GB" sz="1100" b="0" i="0" dirty="0">
                <a:solidFill>
                  <a:srgbClr val="242424"/>
                </a:solidFill>
                <a:effectLst/>
                <a:latin typeface="source-serif-pro"/>
              </a:rPr>
              <a:t>This command is used to get the currently installed version of docker</a:t>
            </a:r>
          </a:p>
        </p:txBody>
      </p:sp>
      <p:sp>
        <p:nvSpPr>
          <p:cNvPr id="6" name="TextBox 5">
            <a:extLst>
              <a:ext uri="{FF2B5EF4-FFF2-40B4-BE49-F238E27FC236}">
                <a16:creationId xmlns:a16="http://schemas.microsoft.com/office/drawing/2014/main" id="{F26B949E-6D08-F758-D8C8-55155715301B}"/>
              </a:ext>
            </a:extLst>
          </p:cNvPr>
          <p:cNvSpPr txBox="1"/>
          <p:nvPr/>
        </p:nvSpPr>
        <p:spPr>
          <a:xfrm>
            <a:off x="4993293" y="2149965"/>
            <a:ext cx="4886274"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pull &lt;image name&gt;</a:t>
            </a:r>
          </a:p>
          <a:p>
            <a:pPr algn="l"/>
            <a:r>
              <a:rPr lang="en-GB" sz="1100" b="0" i="0" dirty="0">
                <a:solidFill>
                  <a:srgbClr val="242424"/>
                </a:solidFill>
                <a:effectLst/>
                <a:latin typeface="source-serif-pro"/>
              </a:rPr>
              <a:t>This command is used to pull images from the </a:t>
            </a:r>
            <a:r>
              <a:rPr lang="en-GB" sz="1100" b="1" i="0" dirty="0">
                <a:solidFill>
                  <a:srgbClr val="242424"/>
                </a:solidFill>
                <a:effectLst/>
                <a:latin typeface="source-serif-pro"/>
              </a:rPr>
              <a:t>docker repository</a:t>
            </a:r>
            <a:r>
              <a:rPr lang="en-GB" sz="1100" b="0" i="0" dirty="0">
                <a:solidFill>
                  <a:srgbClr val="242424"/>
                </a:solidFill>
                <a:effectLst/>
                <a:latin typeface="source-serif-pro"/>
              </a:rPr>
              <a:t>(</a:t>
            </a:r>
            <a:r>
              <a:rPr lang="en-GB" sz="1100" b="0" i="0" dirty="0" err="1">
                <a:solidFill>
                  <a:srgbClr val="242424"/>
                </a:solidFill>
                <a:effectLst/>
                <a:latin typeface="source-serif-pro"/>
              </a:rPr>
              <a:t>hub.docker.com</a:t>
            </a:r>
            <a:r>
              <a:rPr lang="en-GB" sz="1100" b="0" i="0" dirty="0">
                <a:solidFill>
                  <a:srgbClr val="242424"/>
                </a:solidFill>
                <a:effectLst/>
                <a:latin typeface="source-serif-pro"/>
              </a:rPr>
              <a:t>)</a:t>
            </a:r>
          </a:p>
        </p:txBody>
      </p:sp>
      <p:sp>
        <p:nvSpPr>
          <p:cNvPr id="7" name="TextBox 6">
            <a:extLst>
              <a:ext uri="{FF2B5EF4-FFF2-40B4-BE49-F238E27FC236}">
                <a16:creationId xmlns:a16="http://schemas.microsoft.com/office/drawing/2014/main" id="{0AFEF601-8CB5-3E72-3A02-FCE01DDC2E09}"/>
              </a:ext>
            </a:extLst>
          </p:cNvPr>
          <p:cNvSpPr txBox="1"/>
          <p:nvPr/>
        </p:nvSpPr>
        <p:spPr>
          <a:xfrm>
            <a:off x="3603578" y="2679838"/>
            <a:ext cx="3531736"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run -it -d &lt;image name&gt;</a:t>
            </a:r>
          </a:p>
          <a:p>
            <a:pPr algn="l"/>
            <a:r>
              <a:rPr lang="en-GB" sz="1100" b="0" i="0" dirty="0">
                <a:solidFill>
                  <a:srgbClr val="242424"/>
                </a:solidFill>
                <a:effectLst/>
                <a:latin typeface="source-serif-pro"/>
              </a:rPr>
              <a:t>This command is used to create a container from an image</a:t>
            </a:r>
          </a:p>
        </p:txBody>
      </p:sp>
      <p:sp>
        <p:nvSpPr>
          <p:cNvPr id="8" name="TextBox 7">
            <a:extLst>
              <a:ext uri="{FF2B5EF4-FFF2-40B4-BE49-F238E27FC236}">
                <a16:creationId xmlns:a16="http://schemas.microsoft.com/office/drawing/2014/main" id="{16129E72-6D22-7B9E-9655-DA57BCE5C725}"/>
              </a:ext>
            </a:extLst>
          </p:cNvPr>
          <p:cNvSpPr txBox="1"/>
          <p:nvPr/>
        </p:nvSpPr>
        <p:spPr>
          <a:xfrm>
            <a:off x="4718168" y="3234291"/>
            <a:ext cx="3121367"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a:t>
            </a:r>
            <a:r>
              <a:rPr lang="en-GB" sz="1100" b="1" i="0" dirty="0" err="1">
                <a:solidFill>
                  <a:srgbClr val="242424"/>
                </a:solidFill>
                <a:effectLst/>
                <a:latin typeface="sohne"/>
              </a:rPr>
              <a:t>ps</a:t>
            </a:r>
            <a:endParaRPr lang="en-GB" sz="1100" b="1" i="0" dirty="0">
              <a:solidFill>
                <a:srgbClr val="242424"/>
              </a:solidFill>
              <a:effectLst/>
              <a:latin typeface="sohne"/>
            </a:endParaRPr>
          </a:p>
          <a:p>
            <a:pPr algn="l"/>
            <a:r>
              <a:rPr lang="en-GB" sz="1100" b="0" i="0" dirty="0">
                <a:solidFill>
                  <a:srgbClr val="242424"/>
                </a:solidFill>
                <a:effectLst/>
                <a:latin typeface="source-serif-pro"/>
              </a:rPr>
              <a:t>This command is used to list the running containers</a:t>
            </a:r>
          </a:p>
        </p:txBody>
      </p:sp>
      <p:sp>
        <p:nvSpPr>
          <p:cNvPr id="9" name="TextBox 8">
            <a:extLst>
              <a:ext uri="{FF2B5EF4-FFF2-40B4-BE49-F238E27FC236}">
                <a16:creationId xmlns:a16="http://schemas.microsoft.com/office/drawing/2014/main" id="{D7649748-3409-0EBE-74DF-0188DE40C972}"/>
              </a:ext>
            </a:extLst>
          </p:cNvPr>
          <p:cNvSpPr txBox="1"/>
          <p:nvPr/>
        </p:nvSpPr>
        <p:spPr>
          <a:xfrm>
            <a:off x="3783616" y="3817019"/>
            <a:ext cx="4055919"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a:t>
            </a:r>
            <a:r>
              <a:rPr lang="en-GB" sz="1100" b="1" i="0" dirty="0" err="1">
                <a:solidFill>
                  <a:srgbClr val="242424"/>
                </a:solidFill>
                <a:effectLst/>
                <a:latin typeface="sohne"/>
              </a:rPr>
              <a:t>ps</a:t>
            </a:r>
            <a:r>
              <a:rPr lang="en-GB" sz="1100" b="1" i="0" dirty="0">
                <a:solidFill>
                  <a:srgbClr val="242424"/>
                </a:solidFill>
                <a:effectLst/>
                <a:latin typeface="sohne"/>
              </a:rPr>
              <a:t> -a</a:t>
            </a:r>
          </a:p>
          <a:p>
            <a:pPr algn="l"/>
            <a:r>
              <a:rPr lang="en-GB" sz="1100" b="0" i="0" dirty="0">
                <a:solidFill>
                  <a:srgbClr val="242424"/>
                </a:solidFill>
                <a:effectLst/>
                <a:latin typeface="source-serif-pro"/>
              </a:rPr>
              <a:t>This command is used to show all the running and exited containers</a:t>
            </a:r>
          </a:p>
        </p:txBody>
      </p:sp>
      <p:sp>
        <p:nvSpPr>
          <p:cNvPr id="10" name="TextBox 9">
            <a:extLst>
              <a:ext uri="{FF2B5EF4-FFF2-40B4-BE49-F238E27FC236}">
                <a16:creationId xmlns:a16="http://schemas.microsoft.com/office/drawing/2014/main" id="{278FBF9B-FFD5-1C1E-8CD2-69D008353441}"/>
              </a:ext>
            </a:extLst>
          </p:cNvPr>
          <p:cNvSpPr txBox="1"/>
          <p:nvPr/>
        </p:nvSpPr>
        <p:spPr>
          <a:xfrm>
            <a:off x="4758887" y="4384805"/>
            <a:ext cx="3267241"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exec -it &lt;container id&gt; bash</a:t>
            </a:r>
          </a:p>
          <a:p>
            <a:pPr algn="l"/>
            <a:r>
              <a:rPr lang="en-GB" sz="1100" b="0" i="0" dirty="0">
                <a:solidFill>
                  <a:srgbClr val="242424"/>
                </a:solidFill>
                <a:effectLst/>
                <a:latin typeface="source-serif-pro"/>
              </a:rPr>
              <a:t>This command is used to access the running container</a:t>
            </a:r>
          </a:p>
        </p:txBody>
      </p:sp>
      <p:sp>
        <p:nvSpPr>
          <p:cNvPr id="11" name="TextBox 10">
            <a:extLst>
              <a:ext uri="{FF2B5EF4-FFF2-40B4-BE49-F238E27FC236}">
                <a16:creationId xmlns:a16="http://schemas.microsoft.com/office/drawing/2014/main" id="{B65D425C-160F-38A5-6AFC-0419779D5796}"/>
              </a:ext>
            </a:extLst>
          </p:cNvPr>
          <p:cNvSpPr txBox="1"/>
          <p:nvPr/>
        </p:nvSpPr>
        <p:spPr>
          <a:xfrm>
            <a:off x="8374596" y="4447235"/>
            <a:ext cx="2505814"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stop &lt;container id&gt;</a:t>
            </a:r>
          </a:p>
          <a:p>
            <a:pPr algn="l"/>
            <a:r>
              <a:rPr lang="en-GB" sz="1100" b="0" i="0" dirty="0">
                <a:solidFill>
                  <a:srgbClr val="242424"/>
                </a:solidFill>
                <a:effectLst/>
                <a:latin typeface="source-serif-pro"/>
              </a:rPr>
              <a:t>This command stops a running container</a:t>
            </a:r>
          </a:p>
        </p:txBody>
      </p:sp>
      <p:sp>
        <p:nvSpPr>
          <p:cNvPr id="12" name="TextBox 11">
            <a:extLst>
              <a:ext uri="{FF2B5EF4-FFF2-40B4-BE49-F238E27FC236}">
                <a16:creationId xmlns:a16="http://schemas.microsoft.com/office/drawing/2014/main" id="{389AC07E-626F-7631-5883-6C259A6ADFA3}"/>
              </a:ext>
            </a:extLst>
          </p:cNvPr>
          <p:cNvSpPr txBox="1"/>
          <p:nvPr/>
        </p:nvSpPr>
        <p:spPr>
          <a:xfrm>
            <a:off x="5203286" y="4999234"/>
            <a:ext cx="4301177"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kill &lt;container id&gt;</a:t>
            </a:r>
          </a:p>
          <a:p>
            <a:pPr algn="l"/>
            <a:r>
              <a:rPr lang="en-GB" sz="1100" b="0" i="0" dirty="0">
                <a:solidFill>
                  <a:srgbClr val="242424"/>
                </a:solidFill>
                <a:effectLst/>
                <a:latin typeface="source-serif-pro"/>
              </a:rPr>
              <a:t>This command kills the container by stopping its execution immediately.</a:t>
            </a:r>
          </a:p>
        </p:txBody>
      </p:sp>
      <p:sp>
        <p:nvSpPr>
          <p:cNvPr id="13" name="TextBox 12">
            <a:extLst>
              <a:ext uri="{FF2B5EF4-FFF2-40B4-BE49-F238E27FC236}">
                <a16:creationId xmlns:a16="http://schemas.microsoft.com/office/drawing/2014/main" id="{386F7CA5-8F1B-D996-7C38-616487EC5876}"/>
              </a:ext>
            </a:extLst>
          </p:cNvPr>
          <p:cNvSpPr txBox="1"/>
          <p:nvPr/>
        </p:nvSpPr>
        <p:spPr>
          <a:xfrm>
            <a:off x="238291" y="5233099"/>
            <a:ext cx="4658648"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commit &lt;</a:t>
            </a:r>
            <a:r>
              <a:rPr lang="en-GB" sz="1100" b="1" i="0" dirty="0" err="1">
                <a:solidFill>
                  <a:srgbClr val="242424"/>
                </a:solidFill>
                <a:effectLst/>
                <a:latin typeface="sohne"/>
              </a:rPr>
              <a:t>conatainer</a:t>
            </a:r>
            <a:r>
              <a:rPr lang="en-GB" sz="1100" b="1" i="0" dirty="0">
                <a:solidFill>
                  <a:srgbClr val="242424"/>
                </a:solidFill>
                <a:effectLst/>
                <a:latin typeface="sohne"/>
              </a:rPr>
              <a:t> id&gt; &lt;username/</a:t>
            </a:r>
            <a:r>
              <a:rPr lang="en-GB" sz="1100" b="1" i="0" dirty="0" err="1">
                <a:solidFill>
                  <a:srgbClr val="242424"/>
                </a:solidFill>
                <a:effectLst/>
                <a:latin typeface="sohne"/>
              </a:rPr>
              <a:t>imagename</a:t>
            </a:r>
            <a:r>
              <a:rPr lang="en-GB" sz="1100" b="1" i="0" dirty="0">
                <a:solidFill>
                  <a:srgbClr val="242424"/>
                </a:solidFill>
                <a:effectLst/>
                <a:latin typeface="sohne"/>
              </a:rPr>
              <a:t>&gt;</a:t>
            </a:r>
          </a:p>
          <a:p>
            <a:pPr algn="l"/>
            <a:r>
              <a:rPr lang="en-GB" sz="1100" b="0" i="0" dirty="0">
                <a:solidFill>
                  <a:srgbClr val="242424"/>
                </a:solidFill>
                <a:effectLst/>
                <a:latin typeface="source-serif-pro"/>
              </a:rPr>
              <a:t>This command creates a new image of an edited container on the local system</a:t>
            </a:r>
          </a:p>
        </p:txBody>
      </p:sp>
      <p:sp>
        <p:nvSpPr>
          <p:cNvPr id="14" name="TextBox 13">
            <a:extLst>
              <a:ext uri="{FF2B5EF4-FFF2-40B4-BE49-F238E27FC236}">
                <a16:creationId xmlns:a16="http://schemas.microsoft.com/office/drawing/2014/main" id="{EAC919F3-F9B8-4755-8ECC-7B094025CD69}"/>
              </a:ext>
            </a:extLst>
          </p:cNvPr>
          <p:cNvSpPr txBox="1"/>
          <p:nvPr/>
        </p:nvSpPr>
        <p:spPr>
          <a:xfrm>
            <a:off x="1321921" y="5981478"/>
            <a:ext cx="3575018"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login</a:t>
            </a:r>
          </a:p>
          <a:p>
            <a:pPr algn="l"/>
            <a:r>
              <a:rPr lang="en-GB" sz="1100" b="0" i="0" dirty="0">
                <a:solidFill>
                  <a:srgbClr val="242424"/>
                </a:solidFill>
                <a:effectLst/>
                <a:latin typeface="source-serif-pro"/>
              </a:rPr>
              <a:t>This command is used to login to the docker hub repository</a:t>
            </a:r>
          </a:p>
        </p:txBody>
      </p:sp>
      <p:sp>
        <p:nvSpPr>
          <p:cNvPr id="15" name="TextBox 14">
            <a:extLst>
              <a:ext uri="{FF2B5EF4-FFF2-40B4-BE49-F238E27FC236}">
                <a16:creationId xmlns:a16="http://schemas.microsoft.com/office/drawing/2014/main" id="{444544C3-7C9D-6A34-5F93-A4C240D3F477}"/>
              </a:ext>
            </a:extLst>
          </p:cNvPr>
          <p:cNvSpPr txBox="1"/>
          <p:nvPr/>
        </p:nvSpPr>
        <p:spPr>
          <a:xfrm>
            <a:off x="7353875" y="2675376"/>
            <a:ext cx="4126451"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push &lt;username/image name&gt;</a:t>
            </a:r>
          </a:p>
          <a:p>
            <a:pPr algn="l"/>
            <a:r>
              <a:rPr lang="en-GB" sz="1100" b="0" i="0" dirty="0">
                <a:solidFill>
                  <a:srgbClr val="242424"/>
                </a:solidFill>
                <a:effectLst/>
                <a:latin typeface="source-serif-pro"/>
              </a:rPr>
              <a:t>This command is used to push an image to the docker hub repository</a:t>
            </a:r>
          </a:p>
        </p:txBody>
      </p:sp>
      <p:sp>
        <p:nvSpPr>
          <p:cNvPr id="16" name="TextBox 15">
            <a:extLst>
              <a:ext uri="{FF2B5EF4-FFF2-40B4-BE49-F238E27FC236}">
                <a16:creationId xmlns:a16="http://schemas.microsoft.com/office/drawing/2014/main" id="{363D35A6-051A-2DA5-61BD-7C9548C29DDA}"/>
              </a:ext>
            </a:extLst>
          </p:cNvPr>
          <p:cNvSpPr txBox="1"/>
          <p:nvPr/>
        </p:nvSpPr>
        <p:spPr>
          <a:xfrm>
            <a:off x="5203286" y="5663347"/>
            <a:ext cx="3342582"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images</a:t>
            </a:r>
          </a:p>
          <a:p>
            <a:pPr algn="l"/>
            <a:r>
              <a:rPr lang="en-GB" sz="1100" b="0" i="0" dirty="0">
                <a:solidFill>
                  <a:srgbClr val="242424"/>
                </a:solidFill>
                <a:effectLst/>
                <a:latin typeface="source-serif-pro"/>
              </a:rPr>
              <a:t>This command lists all the locally stored docker images.</a:t>
            </a:r>
          </a:p>
        </p:txBody>
      </p:sp>
      <p:sp>
        <p:nvSpPr>
          <p:cNvPr id="17" name="TextBox 16">
            <a:extLst>
              <a:ext uri="{FF2B5EF4-FFF2-40B4-BE49-F238E27FC236}">
                <a16:creationId xmlns:a16="http://schemas.microsoft.com/office/drawing/2014/main" id="{606DC2C6-49AC-FA10-E728-CD27CB16BDA6}"/>
              </a:ext>
            </a:extLst>
          </p:cNvPr>
          <p:cNvSpPr txBox="1"/>
          <p:nvPr/>
        </p:nvSpPr>
        <p:spPr>
          <a:xfrm>
            <a:off x="8093831" y="3234291"/>
            <a:ext cx="3201517"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rm &lt;container id&gt;</a:t>
            </a:r>
          </a:p>
          <a:p>
            <a:pPr algn="l"/>
            <a:r>
              <a:rPr lang="en-GB" sz="1100" b="0" i="0" dirty="0">
                <a:solidFill>
                  <a:srgbClr val="242424"/>
                </a:solidFill>
                <a:effectLst/>
                <a:latin typeface="source-serif-pro"/>
              </a:rPr>
              <a:t>This command is used to delete a stopped container.</a:t>
            </a:r>
          </a:p>
        </p:txBody>
      </p:sp>
      <p:sp>
        <p:nvSpPr>
          <p:cNvPr id="18" name="TextBox 17">
            <a:extLst>
              <a:ext uri="{FF2B5EF4-FFF2-40B4-BE49-F238E27FC236}">
                <a16:creationId xmlns:a16="http://schemas.microsoft.com/office/drawing/2014/main" id="{A1CB9948-7A35-3B9A-85C0-084FF9B8AAB4}"/>
              </a:ext>
            </a:extLst>
          </p:cNvPr>
          <p:cNvSpPr txBox="1"/>
          <p:nvPr/>
        </p:nvSpPr>
        <p:spPr>
          <a:xfrm>
            <a:off x="8112693" y="3826720"/>
            <a:ext cx="3645550"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a:t>
            </a:r>
            <a:r>
              <a:rPr lang="en-GB" sz="1100" b="1" i="0" dirty="0" err="1">
                <a:solidFill>
                  <a:srgbClr val="242424"/>
                </a:solidFill>
                <a:effectLst/>
                <a:latin typeface="sohne"/>
              </a:rPr>
              <a:t>rmi</a:t>
            </a:r>
            <a:r>
              <a:rPr lang="en-GB" sz="1100" b="1" i="0" dirty="0">
                <a:solidFill>
                  <a:srgbClr val="242424"/>
                </a:solidFill>
                <a:effectLst/>
                <a:latin typeface="sohne"/>
              </a:rPr>
              <a:t> &lt;image-id&gt;</a:t>
            </a:r>
          </a:p>
          <a:p>
            <a:pPr algn="l"/>
            <a:r>
              <a:rPr lang="en-GB" sz="1100" b="0" i="0" dirty="0">
                <a:solidFill>
                  <a:srgbClr val="242424"/>
                </a:solidFill>
                <a:effectLst/>
                <a:latin typeface="source-serif-pro"/>
              </a:rPr>
              <a:t>This command is used to delete an image from local storage.</a:t>
            </a:r>
          </a:p>
        </p:txBody>
      </p:sp>
      <p:sp>
        <p:nvSpPr>
          <p:cNvPr id="19" name="TextBox 18">
            <a:extLst>
              <a:ext uri="{FF2B5EF4-FFF2-40B4-BE49-F238E27FC236}">
                <a16:creationId xmlns:a16="http://schemas.microsoft.com/office/drawing/2014/main" id="{09882B9C-7E86-D9F5-C47E-F8E191B7C6E0}"/>
              </a:ext>
            </a:extLst>
          </p:cNvPr>
          <p:cNvSpPr txBox="1"/>
          <p:nvPr/>
        </p:nvSpPr>
        <p:spPr>
          <a:xfrm>
            <a:off x="7837180" y="6268325"/>
            <a:ext cx="4084773" cy="430887"/>
          </a:xfrm>
          <a:prstGeom prst="rect">
            <a:avLst/>
          </a:prstGeom>
          <a:noFill/>
          <a:ln>
            <a:solidFill>
              <a:srgbClr val="009CD6"/>
            </a:solidFill>
          </a:ln>
          <a:effectLst>
            <a:glow rad="63500">
              <a:schemeClr val="accent3">
                <a:satMod val="175000"/>
                <a:alpha val="40000"/>
              </a:schemeClr>
            </a:glow>
          </a:effectLst>
        </p:spPr>
        <p:txBody>
          <a:bodyPr wrap="none" rtlCol="0">
            <a:spAutoFit/>
          </a:bodyPr>
          <a:lstStyle/>
          <a:p>
            <a:pPr algn="l"/>
            <a:r>
              <a:rPr lang="en-GB" sz="1100" b="1" i="0" dirty="0">
                <a:solidFill>
                  <a:srgbClr val="242424"/>
                </a:solidFill>
                <a:effectLst/>
                <a:latin typeface="sohne"/>
              </a:rPr>
              <a:t>Usage: docker build &lt;path to docker file&gt;</a:t>
            </a:r>
          </a:p>
          <a:p>
            <a:pPr algn="l"/>
            <a:r>
              <a:rPr lang="en-GB" sz="1100" b="0" i="0" dirty="0">
                <a:solidFill>
                  <a:srgbClr val="242424"/>
                </a:solidFill>
                <a:effectLst/>
                <a:latin typeface="source-serif-pro"/>
              </a:rPr>
              <a:t>This command is used to build an image from a specified docker file.</a:t>
            </a:r>
          </a:p>
        </p:txBody>
      </p:sp>
    </p:spTree>
    <p:extLst>
      <p:ext uri="{BB962C8B-B14F-4D97-AF65-F5344CB8AC3E}">
        <p14:creationId xmlns:p14="http://schemas.microsoft.com/office/powerpoint/2010/main" val="4170848641"/>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FAC6EA-681B-5A3E-B1C8-695DC7F4C028}"/>
              </a:ext>
            </a:extLst>
          </p:cNvPr>
          <p:cNvSpPr txBox="1"/>
          <p:nvPr/>
        </p:nvSpPr>
        <p:spPr>
          <a:xfrm>
            <a:off x="4930488" y="866274"/>
            <a:ext cx="2331023" cy="369332"/>
          </a:xfrm>
          <a:prstGeom prst="rect">
            <a:avLst/>
          </a:prstGeom>
          <a:noFill/>
        </p:spPr>
        <p:txBody>
          <a:bodyPr wrap="none" rtlCol="0">
            <a:spAutoFit/>
          </a:bodyPr>
          <a:lstStyle/>
          <a:p>
            <a:r>
              <a:rPr lang="en-GB" i="0" dirty="0">
                <a:solidFill>
                  <a:srgbClr val="000000"/>
                </a:solidFill>
                <a:effectLst/>
              </a:rPr>
              <a:t>Multi-platform images</a:t>
            </a:r>
          </a:p>
        </p:txBody>
      </p:sp>
      <p:pic>
        <p:nvPicPr>
          <p:cNvPr id="4" name="Picture 3">
            <a:extLst>
              <a:ext uri="{FF2B5EF4-FFF2-40B4-BE49-F238E27FC236}">
                <a16:creationId xmlns:a16="http://schemas.microsoft.com/office/drawing/2014/main" id="{E7A2E745-1901-C6C5-0B8C-CD93BBC121B3}"/>
              </a:ext>
            </a:extLst>
          </p:cNvPr>
          <p:cNvPicPr>
            <a:picLocks noChangeAspect="1"/>
          </p:cNvPicPr>
          <p:nvPr/>
        </p:nvPicPr>
        <p:blipFill>
          <a:blip r:embed="rId2"/>
          <a:stretch>
            <a:fillRect/>
          </a:stretch>
        </p:blipFill>
        <p:spPr>
          <a:xfrm>
            <a:off x="408405" y="1483341"/>
            <a:ext cx="5278521" cy="1709297"/>
          </a:xfrm>
          <a:prstGeom prst="rect">
            <a:avLst/>
          </a:prstGeom>
          <a:ln>
            <a:noFill/>
          </a:ln>
          <a:effectLst>
            <a:outerShdw blurRad="292100" dist="139700" dir="2700000" algn="tl" rotWithShape="0">
              <a:srgbClr val="333333">
                <a:alpha val="65000"/>
              </a:srgbClr>
            </a:outerShdw>
          </a:effectLst>
        </p:spPr>
      </p:pic>
      <p:pic>
        <p:nvPicPr>
          <p:cNvPr id="11266" name="Picture 2" descr="Build pipelines using emulation">
            <a:extLst>
              <a:ext uri="{FF2B5EF4-FFF2-40B4-BE49-F238E27FC236}">
                <a16:creationId xmlns:a16="http://schemas.microsoft.com/office/drawing/2014/main" id="{D3732C37-6E63-053C-DCA1-A8A31321EBCB}"/>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518481" y="4265017"/>
            <a:ext cx="5478379" cy="2416051"/>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400C35A-1C29-D0AE-CC50-F032ACE0F6E0}"/>
              </a:ext>
            </a:extLst>
          </p:cNvPr>
          <p:cNvSpPr txBox="1"/>
          <p:nvPr/>
        </p:nvSpPr>
        <p:spPr>
          <a:xfrm>
            <a:off x="2539557" y="3527008"/>
            <a:ext cx="1016215" cy="738009"/>
          </a:xfrm>
          <a:prstGeom prst="downArrowCallout">
            <a:avLst>
              <a:gd name="adj1" fmla="val 23067"/>
              <a:gd name="adj2" fmla="val 26460"/>
              <a:gd name="adj3" fmla="val 29825"/>
              <a:gd name="adj4" fmla="val 45472"/>
            </a:avLst>
          </a:prstGeom>
          <a:noFill/>
          <a:ln>
            <a:solidFill>
              <a:srgbClr val="009CD6"/>
            </a:solidFill>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GB" sz="1600" i="0" dirty="0" err="1">
                <a:solidFill>
                  <a:srgbClr val="404040"/>
                </a:solidFill>
                <a:latin typeface="-apple-system"/>
              </a:rPr>
              <a:t>BuildKit</a:t>
            </a:r>
            <a:endParaRPr lang="en-GB" sz="1600" b="0" i="0" dirty="0">
              <a:solidFill>
                <a:srgbClr val="404040"/>
              </a:solidFill>
              <a:effectLst/>
              <a:latin typeface="-apple-system"/>
            </a:endParaRPr>
          </a:p>
        </p:txBody>
      </p:sp>
      <p:cxnSp>
        <p:nvCxnSpPr>
          <p:cNvPr id="9" name="Curved Connector 8">
            <a:extLst>
              <a:ext uri="{FF2B5EF4-FFF2-40B4-BE49-F238E27FC236}">
                <a16:creationId xmlns:a16="http://schemas.microsoft.com/office/drawing/2014/main" id="{F306493C-090B-E0B7-C594-91A3C2370129}"/>
              </a:ext>
            </a:extLst>
          </p:cNvPr>
          <p:cNvCxnSpPr>
            <a:cxnSpLocks/>
          </p:cNvCxnSpPr>
          <p:nvPr/>
        </p:nvCxnSpPr>
        <p:spPr>
          <a:xfrm rot="10800000" flipV="1">
            <a:off x="3649579" y="2694165"/>
            <a:ext cx="2545562" cy="971456"/>
          </a:xfrm>
          <a:prstGeom prst="curvedConnector3">
            <a:avLst>
              <a:gd name="adj1" fmla="val 8722"/>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22EDFAF3-6BDC-29F4-86A0-E976CC5F5151}"/>
              </a:ext>
            </a:extLst>
          </p:cNvPr>
          <p:cNvPicPr>
            <a:picLocks noChangeAspect="1"/>
          </p:cNvPicPr>
          <p:nvPr/>
        </p:nvPicPr>
        <p:blipFill>
          <a:blip r:embed="rId5"/>
          <a:stretch>
            <a:fillRect/>
          </a:stretch>
        </p:blipFill>
        <p:spPr>
          <a:xfrm>
            <a:off x="7754032" y="3429000"/>
            <a:ext cx="2819400" cy="3111500"/>
          </a:xfrm>
          <a:prstGeom prst="rect">
            <a:avLst/>
          </a:prstGeom>
        </p:spPr>
      </p:pic>
      <p:pic>
        <p:nvPicPr>
          <p:cNvPr id="14" name="Picture 13">
            <a:extLst>
              <a:ext uri="{FF2B5EF4-FFF2-40B4-BE49-F238E27FC236}">
                <a16:creationId xmlns:a16="http://schemas.microsoft.com/office/drawing/2014/main" id="{855EA823-A757-F92C-7CD0-28754D111B12}"/>
              </a:ext>
            </a:extLst>
          </p:cNvPr>
          <p:cNvPicPr>
            <a:picLocks noChangeAspect="1"/>
          </p:cNvPicPr>
          <p:nvPr/>
        </p:nvPicPr>
        <p:blipFill>
          <a:blip r:embed="rId6"/>
          <a:stretch>
            <a:fillRect/>
          </a:stretch>
        </p:blipFill>
        <p:spPr>
          <a:xfrm>
            <a:off x="6195701" y="2097025"/>
            <a:ext cx="4780338" cy="971457"/>
          </a:xfrm>
          <a:prstGeom prst="rect">
            <a:avLst/>
          </a:prstGeom>
        </p:spPr>
      </p:pic>
      <p:sp>
        <p:nvSpPr>
          <p:cNvPr id="15" name="TextBox 14">
            <a:extLst>
              <a:ext uri="{FF2B5EF4-FFF2-40B4-BE49-F238E27FC236}">
                <a16:creationId xmlns:a16="http://schemas.microsoft.com/office/drawing/2014/main" id="{7BAFE0EA-A4D0-1A47-36DD-1CEF10A4F2C7}"/>
              </a:ext>
            </a:extLst>
          </p:cNvPr>
          <p:cNvSpPr txBox="1"/>
          <p:nvPr/>
        </p:nvSpPr>
        <p:spPr>
          <a:xfrm>
            <a:off x="6649453" y="5085347"/>
            <a:ext cx="386644" cy="369332"/>
          </a:xfrm>
          <a:prstGeom prst="rect">
            <a:avLst/>
          </a:prstGeom>
          <a:noFill/>
        </p:spPr>
        <p:txBody>
          <a:bodyPr wrap="none" rtlCol="0">
            <a:spAutoFit/>
          </a:bodyPr>
          <a:lstStyle/>
          <a:p>
            <a:r>
              <a:rPr lang="en-RO" dirty="0">
                <a:solidFill>
                  <a:srgbClr val="009CD6"/>
                </a:solidFill>
              </a:rPr>
              <a:t>or</a:t>
            </a:r>
          </a:p>
        </p:txBody>
      </p:sp>
    </p:spTree>
    <p:extLst>
      <p:ext uri="{BB962C8B-B14F-4D97-AF65-F5344CB8AC3E}">
        <p14:creationId xmlns:p14="http://schemas.microsoft.com/office/powerpoint/2010/main" val="3957504300"/>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0256F1-69E8-41F6-7322-45BCFC42A94E}"/>
              </a:ext>
            </a:extLst>
          </p:cNvPr>
          <p:cNvSpPr txBox="1"/>
          <p:nvPr/>
        </p:nvSpPr>
        <p:spPr>
          <a:xfrm>
            <a:off x="2888706" y="1872020"/>
            <a:ext cx="6097088" cy="592085"/>
          </a:xfrm>
          <a:prstGeom prst="rect">
            <a:avLst/>
          </a:prstGeom>
          <a:noFill/>
        </p:spPr>
        <p:txBody>
          <a:bodyPr wrap="square">
            <a:spAutoFit/>
          </a:bodyPr>
          <a:lstStyle/>
          <a:p>
            <a:pPr fontAlgn="base">
              <a:lnSpc>
                <a:spcPct val="115000"/>
              </a:lnSpc>
            </a:pPr>
            <a:r>
              <a:rPr lang="en-RO" sz="3000" b="1" dirty="0">
                <a:solidFill>
                  <a:srgbClr val="0070C0"/>
                </a:solidFill>
                <a:latin typeface="-apple-system"/>
              </a:rPr>
              <a:t>Usage of tools as docker container</a:t>
            </a:r>
          </a:p>
        </p:txBody>
      </p:sp>
      <p:grpSp>
        <p:nvGrpSpPr>
          <p:cNvPr id="4" name="Group">
            <a:extLst>
              <a:ext uri="{FF2B5EF4-FFF2-40B4-BE49-F238E27FC236}">
                <a16:creationId xmlns:a16="http://schemas.microsoft.com/office/drawing/2014/main" id="{676790E5-8BA6-E9FB-C9EC-63837EDCE431}"/>
              </a:ext>
            </a:extLst>
          </p:cNvPr>
          <p:cNvGrpSpPr/>
          <p:nvPr/>
        </p:nvGrpSpPr>
        <p:grpSpPr>
          <a:xfrm>
            <a:off x="5390875" y="3005267"/>
            <a:ext cx="1092749" cy="140249"/>
            <a:chOff x="0" y="0"/>
            <a:chExt cx="2185496" cy="280495"/>
          </a:xfrm>
          <a:solidFill>
            <a:srgbClr val="3C74FF"/>
          </a:solidFill>
        </p:grpSpPr>
        <p:sp>
          <p:nvSpPr>
            <p:cNvPr id="5" name="Circle">
              <a:extLst>
                <a:ext uri="{FF2B5EF4-FFF2-40B4-BE49-F238E27FC236}">
                  <a16:creationId xmlns:a16="http://schemas.microsoft.com/office/drawing/2014/main" id="{9E2654DE-D726-4B9A-99A0-C13664BC699B}"/>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6" name="Circle">
              <a:extLst>
                <a:ext uri="{FF2B5EF4-FFF2-40B4-BE49-F238E27FC236}">
                  <a16:creationId xmlns:a16="http://schemas.microsoft.com/office/drawing/2014/main" id="{3A984754-C7D7-713F-7998-694303A34F55}"/>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7" name="Circle">
              <a:extLst>
                <a:ext uri="{FF2B5EF4-FFF2-40B4-BE49-F238E27FC236}">
                  <a16:creationId xmlns:a16="http://schemas.microsoft.com/office/drawing/2014/main" id="{1A0C325C-D213-462F-3D3F-9A8766AE82DC}"/>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8" name="Circle">
              <a:extLst>
                <a:ext uri="{FF2B5EF4-FFF2-40B4-BE49-F238E27FC236}">
                  <a16:creationId xmlns:a16="http://schemas.microsoft.com/office/drawing/2014/main" id="{6108C894-0E42-F8BC-455E-DE40F6A89372}"/>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extLst>
      <p:ext uri="{BB962C8B-B14F-4D97-AF65-F5344CB8AC3E}">
        <p14:creationId xmlns:p14="http://schemas.microsoft.com/office/powerpoint/2010/main" val="397083328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3A119CCE-2822-01E3-D702-5D9CD216F018}"/>
              </a:ext>
            </a:extLst>
          </p:cNvPr>
          <p:cNvGrpSpPr/>
          <p:nvPr/>
        </p:nvGrpSpPr>
        <p:grpSpPr>
          <a:xfrm>
            <a:off x="2524489" y="1761189"/>
            <a:ext cx="7253225" cy="3756979"/>
            <a:chOff x="2524489" y="1761189"/>
            <a:chExt cx="7253225" cy="3756979"/>
          </a:xfrm>
        </p:grpSpPr>
        <p:sp>
          <p:nvSpPr>
            <p:cNvPr id="3" name="TextBox 2">
              <a:extLst>
                <a:ext uri="{FF2B5EF4-FFF2-40B4-BE49-F238E27FC236}">
                  <a16:creationId xmlns:a16="http://schemas.microsoft.com/office/drawing/2014/main" id="{BD5CE82A-4582-15B9-4DE1-2ACD5BCFD68D}"/>
                </a:ext>
              </a:extLst>
            </p:cNvPr>
            <p:cNvSpPr txBox="1"/>
            <p:nvPr/>
          </p:nvSpPr>
          <p:spPr>
            <a:xfrm>
              <a:off x="4525856" y="5148836"/>
              <a:ext cx="3048581" cy="369332"/>
            </a:xfrm>
            <a:prstGeom prst="rect">
              <a:avLst/>
            </a:prstGeom>
            <a:noFill/>
          </p:spPr>
          <p:txBody>
            <a:bodyPr wrap="square">
              <a:spAutoFit/>
            </a:bodyPr>
            <a:lstStyle/>
            <a:p>
              <a:r>
                <a:rPr lang="en-RO" dirty="0"/>
                <a:t>condition ? true_val : _______</a:t>
              </a:r>
            </a:p>
          </p:txBody>
        </p:sp>
        <p:pic>
          <p:nvPicPr>
            <p:cNvPr id="5" name="Picture 4">
              <a:extLst>
                <a:ext uri="{FF2B5EF4-FFF2-40B4-BE49-F238E27FC236}">
                  <a16:creationId xmlns:a16="http://schemas.microsoft.com/office/drawing/2014/main" id="{8D69DD85-5B61-83C2-E824-A55C4ECA0A93}"/>
                </a:ext>
              </a:extLst>
            </p:cNvPr>
            <p:cNvPicPr>
              <a:picLocks noChangeAspect="1"/>
            </p:cNvPicPr>
            <p:nvPr/>
          </p:nvPicPr>
          <p:blipFill>
            <a:blip r:embed="rId2"/>
            <a:stretch>
              <a:fillRect/>
            </a:stretch>
          </p:blipFill>
          <p:spPr>
            <a:xfrm>
              <a:off x="2524489" y="3046005"/>
              <a:ext cx="1905000" cy="1066800"/>
            </a:xfrm>
            <a:prstGeom prst="rect">
              <a:avLst/>
            </a:prstGeom>
          </p:spPr>
        </p:pic>
        <p:sp>
          <p:nvSpPr>
            <p:cNvPr id="7" name="TextBox 6">
              <a:extLst>
                <a:ext uri="{FF2B5EF4-FFF2-40B4-BE49-F238E27FC236}">
                  <a16:creationId xmlns:a16="http://schemas.microsoft.com/office/drawing/2014/main" id="{A0681B68-C912-2D0D-E06D-404B21A0EA25}"/>
                </a:ext>
              </a:extLst>
            </p:cNvPr>
            <p:cNvSpPr txBox="1"/>
            <p:nvPr/>
          </p:nvSpPr>
          <p:spPr>
            <a:xfrm>
              <a:off x="7266339" y="3256240"/>
              <a:ext cx="308098" cy="646331"/>
            </a:xfrm>
            <a:prstGeom prst="rect">
              <a:avLst/>
            </a:prstGeom>
            <a:noFill/>
          </p:spPr>
          <p:txBody>
            <a:bodyPr wrap="none" rtlCol="0">
              <a:spAutoFit/>
            </a:bodyPr>
            <a:lstStyle/>
            <a:p>
              <a:r>
                <a:rPr lang="en-RO" sz="3600" dirty="0">
                  <a:solidFill>
                    <a:srgbClr val="0070C0"/>
                  </a:solidFill>
                </a:rPr>
                <a:t>:</a:t>
              </a:r>
            </a:p>
          </p:txBody>
        </p:sp>
        <p:sp>
          <p:nvSpPr>
            <p:cNvPr id="8" name="TextBox 7">
              <a:extLst>
                <a:ext uri="{FF2B5EF4-FFF2-40B4-BE49-F238E27FC236}">
                  <a16:creationId xmlns:a16="http://schemas.microsoft.com/office/drawing/2014/main" id="{46875335-4839-6131-4C5E-1914E253D57E}"/>
                </a:ext>
              </a:extLst>
            </p:cNvPr>
            <p:cNvSpPr txBox="1"/>
            <p:nvPr/>
          </p:nvSpPr>
          <p:spPr>
            <a:xfrm>
              <a:off x="4575493" y="3256241"/>
              <a:ext cx="397866" cy="646331"/>
            </a:xfrm>
            <a:prstGeom prst="rect">
              <a:avLst/>
            </a:prstGeom>
            <a:noFill/>
          </p:spPr>
          <p:txBody>
            <a:bodyPr wrap="none" rtlCol="0">
              <a:spAutoFit/>
            </a:bodyPr>
            <a:lstStyle/>
            <a:p>
              <a:r>
                <a:rPr lang="en-RO" sz="3600" dirty="0">
                  <a:solidFill>
                    <a:srgbClr val="0070C0"/>
                  </a:solidFill>
                </a:rPr>
                <a:t>?</a:t>
              </a:r>
            </a:p>
          </p:txBody>
        </p:sp>
        <p:pic>
          <p:nvPicPr>
            <p:cNvPr id="11" name="Picture 10">
              <a:extLst>
                <a:ext uri="{FF2B5EF4-FFF2-40B4-BE49-F238E27FC236}">
                  <a16:creationId xmlns:a16="http://schemas.microsoft.com/office/drawing/2014/main" id="{FDB04AF8-F6DC-EF55-8F94-EBC9C476B133}"/>
                </a:ext>
              </a:extLst>
            </p:cNvPr>
            <p:cNvPicPr>
              <a:picLocks noChangeAspect="1"/>
            </p:cNvPicPr>
            <p:nvPr/>
          </p:nvPicPr>
          <p:blipFill>
            <a:blip r:embed="rId3"/>
            <a:stretch>
              <a:fillRect/>
            </a:stretch>
          </p:blipFill>
          <p:spPr>
            <a:xfrm>
              <a:off x="5384800" y="2874193"/>
              <a:ext cx="1422400" cy="1422400"/>
            </a:xfrm>
            <a:prstGeom prst="rect">
              <a:avLst/>
            </a:prstGeom>
          </p:spPr>
        </p:pic>
        <p:sp>
          <p:nvSpPr>
            <p:cNvPr id="12" name="TextBox 11">
              <a:extLst>
                <a:ext uri="{FF2B5EF4-FFF2-40B4-BE49-F238E27FC236}">
                  <a16:creationId xmlns:a16="http://schemas.microsoft.com/office/drawing/2014/main" id="{19DC5D82-0D8E-40FC-7869-EC6B6C2B54A8}"/>
                </a:ext>
              </a:extLst>
            </p:cNvPr>
            <p:cNvSpPr txBox="1"/>
            <p:nvPr/>
          </p:nvSpPr>
          <p:spPr>
            <a:xfrm>
              <a:off x="3029776" y="1761189"/>
              <a:ext cx="6747938" cy="615553"/>
            </a:xfrm>
            <a:prstGeom prst="rect">
              <a:avLst/>
            </a:prstGeom>
            <a:noFill/>
          </p:spPr>
          <p:txBody>
            <a:bodyPr wrap="none" rtlCol="0">
              <a:spAutoFit/>
            </a:bodyPr>
            <a:lstStyle/>
            <a:p>
              <a:r>
                <a:rPr lang="en-GB" sz="3400" b="1" i="0" dirty="0">
                  <a:solidFill>
                    <a:srgbClr val="0070C0"/>
                  </a:solidFill>
                  <a:effectLst/>
                  <a:latin typeface="source-serif-pro"/>
                </a:rPr>
                <a:t>Docker and Container are the same?</a:t>
              </a:r>
              <a:endParaRPr lang="en-RO" sz="3400" dirty="0">
                <a:solidFill>
                  <a:srgbClr val="0070C0"/>
                </a:solidFill>
              </a:endParaRPr>
            </a:p>
          </p:txBody>
        </p:sp>
        <p:cxnSp>
          <p:nvCxnSpPr>
            <p:cNvPr id="14" name="Straight Connector 13">
              <a:extLst>
                <a:ext uri="{FF2B5EF4-FFF2-40B4-BE49-F238E27FC236}">
                  <a16:creationId xmlns:a16="http://schemas.microsoft.com/office/drawing/2014/main" id="{10629100-E4D7-6292-784E-FA378EE11666}"/>
                </a:ext>
              </a:extLst>
            </p:cNvPr>
            <p:cNvCxnSpPr/>
            <p:nvPr/>
          </p:nvCxnSpPr>
          <p:spPr>
            <a:xfrm>
              <a:off x="8083017" y="4112805"/>
              <a:ext cx="1409991" cy="0"/>
            </a:xfrm>
            <a:prstGeom prst="line">
              <a:avLst/>
            </a:prstGeom>
            <a:ln w="76200"/>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1401291372"/>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83688C-6487-CB92-C636-895B64308922}"/>
              </a:ext>
            </a:extLst>
          </p:cNvPr>
          <p:cNvPicPr>
            <a:picLocks noChangeAspect="1"/>
          </p:cNvPicPr>
          <p:nvPr/>
        </p:nvPicPr>
        <p:blipFill>
          <a:blip r:embed="rId2"/>
          <a:stretch>
            <a:fillRect/>
          </a:stretch>
        </p:blipFill>
        <p:spPr>
          <a:xfrm>
            <a:off x="426719" y="2135516"/>
            <a:ext cx="5151563" cy="1727200"/>
          </a:xfrm>
          <a:prstGeom prst="rect">
            <a:avLst/>
          </a:prstGeom>
        </p:spPr>
      </p:pic>
      <p:pic>
        <p:nvPicPr>
          <p:cNvPr id="5" name="Picture 4">
            <a:extLst>
              <a:ext uri="{FF2B5EF4-FFF2-40B4-BE49-F238E27FC236}">
                <a16:creationId xmlns:a16="http://schemas.microsoft.com/office/drawing/2014/main" id="{784C78EA-8EC8-765C-F8BE-ABFE97BE1341}"/>
              </a:ext>
            </a:extLst>
          </p:cNvPr>
          <p:cNvPicPr>
            <a:picLocks noChangeAspect="1"/>
          </p:cNvPicPr>
          <p:nvPr/>
        </p:nvPicPr>
        <p:blipFill>
          <a:blip r:embed="rId3"/>
          <a:stretch>
            <a:fillRect/>
          </a:stretch>
        </p:blipFill>
        <p:spPr>
          <a:xfrm>
            <a:off x="6096000" y="3501824"/>
            <a:ext cx="5420644" cy="627904"/>
          </a:xfrm>
          <a:prstGeom prst="rect">
            <a:avLst/>
          </a:prstGeom>
        </p:spPr>
      </p:pic>
      <p:pic>
        <p:nvPicPr>
          <p:cNvPr id="6" name="Picture 5">
            <a:extLst>
              <a:ext uri="{FF2B5EF4-FFF2-40B4-BE49-F238E27FC236}">
                <a16:creationId xmlns:a16="http://schemas.microsoft.com/office/drawing/2014/main" id="{E69968BA-976F-48FE-180F-ED633EFA0FA4}"/>
              </a:ext>
            </a:extLst>
          </p:cNvPr>
          <p:cNvPicPr>
            <a:picLocks noChangeAspect="1"/>
          </p:cNvPicPr>
          <p:nvPr/>
        </p:nvPicPr>
        <p:blipFill>
          <a:blip r:embed="rId4"/>
          <a:stretch>
            <a:fillRect/>
          </a:stretch>
        </p:blipFill>
        <p:spPr>
          <a:xfrm>
            <a:off x="2497183" y="5019648"/>
            <a:ext cx="7772400" cy="1727200"/>
          </a:xfrm>
          <a:prstGeom prst="rect">
            <a:avLst/>
          </a:prstGeom>
        </p:spPr>
      </p:pic>
      <p:sp>
        <p:nvSpPr>
          <p:cNvPr id="7" name="Right Arrow 6">
            <a:extLst>
              <a:ext uri="{FF2B5EF4-FFF2-40B4-BE49-F238E27FC236}">
                <a16:creationId xmlns:a16="http://schemas.microsoft.com/office/drawing/2014/main" id="{EF25CF0F-3A16-3CDD-0F05-5EA23C43197C}"/>
              </a:ext>
            </a:extLst>
          </p:cNvPr>
          <p:cNvSpPr/>
          <p:nvPr/>
        </p:nvSpPr>
        <p:spPr>
          <a:xfrm>
            <a:off x="5626120" y="2428239"/>
            <a:ext cx="469880" cy="174661"/>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8" name="Right Arrow 7">
            <a:extLst>
              <a:ext uri="{FF2B5EF4-FFF2-40B4-BE49-F238E27FC236}">
                <a16:creationId xmlns:a16="http://schemas.microsoft.com/office/drawing/2014/main" id="{B10C14F6-E49C-0CAE-2C27-DC18B20CC85F}"/>
              </a:ext>
            </a:extLst>
          </p:cNvPr>
          <p:cNvSpPr/>
          <p:nvPr/>
        </p:nvSpPr>
        <p:spPr>
          <a:xfrm rot="5400000">
            <a:off x="7787804" y="3074771"/>
            <a:ext cx="435925" cy="168697"/>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9" name="Frame 8">
            <a:extLst>
              <a:ext uri="{FF2B5EF4-FFF2-40B4-BE49-F238E27FC236}">
                <a16:creationId xmlns:a16="http://schemas.microsoft.com/office/drawing/2014/main" id="{4121C6F5-74F3-F955-A813-012F55B0FFAB}"/>
              </a:ext>
            </a:extLst>
          </p:cNvPr>
          <p:cNvSpPr/>
          <p:nvPr/>
        </p:nvSpPr>
        <p:spPr>
          <a:xfrm>
            <a:off x="1495697" y="2242920"/>
            <a:ext cx="574766" cy="209006"/>
          </a:xfrm>
          <a:prstGeom prst="fram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RO">
              <a:solidFill>
                <a:schemeClr val="tx1"/>
              </a:solidFill>
            </a:endParaRPr>
          </a:p>
        </p:txBody>
      </p:sp>
      <p:sp>
        <p:nvSpPr>
          <p:cNvPr id="10" name="Frame 9">
            <a:extLst>
              <a:ext uri="{FF2B5EF4-FFF2-40B4-BE49-F238E27FC236}">
                <a16:creationId xmlns:a16="http://schemas.microsoft.com/office/drawing/2014/main" id="{65BCC1CE-1281-F910-09AB-B13139F96049}"/>
              </a:ext>
            </a:extLst>
          </p:cNvPr>
          <p:cNvSpPr/>
          <p:nvPr/>
        </p:nvSpPr>
        <p:spPr>
          <a:xfrm>
            <a:off x="7688563" y="3600450"/>
            <a:ext cx="2009503" cy="223958"/>
          </a:xfrm>
          <a:prstGeom prst="fram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RO">
              <a:solidFill>
                <a:schemeClr val="tx1"/>
              </a:solidFill>
            </a:endParaRPr>
          </a:p>
        </p:txBody>
      </p:sp>
      <p:cxnSp>
        <p:nvCxnSpPr>
          <p:cNvPr id="12" name="Straight Connector 11">
            <a:extLst>
              <a:ext uri="{FF2B5EF4-FFF2-40B4-BE49-F238E27FC236}">
                <a16:creationId xmlns:a16="http://schemas.microsoft.com/office/drawing/2014/main" id="{2EC809B1-9757-A0B7-8A9A-34501D0E4712}"/>
              </a:ext>
            </a:extLst>
          </p:cNvPr>
          <p:cNvCxnSpPr>
            <a:cxnSpLocks/>
          </p:cNvCxnSpPr>
          <p:nvPr/>
        </p:nvCxnSpPr>
        <p:spPr>
          <a:xfrm>
            <a:off x="6268696" y="3947623"/>
            <a:ext cx="868680" cy="0"/>
          </a:xfrm>
          <a:prstGeom prst="line">
            <a:avLst/>
          </a:prstGeom>
          <a:ln w="38100" cap="rnd" cmpd="sng">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A783C4A-FCA4-42DA-1244-C830C216DD2C}"/>
              </a:ext>
            </a:extLst>
          </p:cNvPr>
          <p:cNvCxnSpPr>
            <a:cxnSpLocks/>
          </p:cNvCxnSpPr>
          <p:nvPr/>
        </p:nvCxnSpPr>
        <p:spPr>
          <a:xfrm>
            <a:off x="4437683" y="5436173"/>
            <a:ext cx="1296691" cy="0"/>
          </a:xfrm>
          <a:prstGeom prst="line">
            <a:avLst/>
          </a:prstGeom>
          <a:ln w="38100" cap="rnd" cmpd="sng">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CF8FBB2-ED86-E3B3-8630-755D4FB84215}"/>
              </a:ext>
            </a:extLst>
          </p:cNvPr>
          <p:cNvCxnSpPr>
            <a:cxnSpLocks/>
          </p:cNvCxnSpPr>
          <p:nvPr/>
        </p:nvCxnSpPr>
        <p:spPr>
          <a:xfrm flipH="1">
            <a:off x="5734374" y="3998526"/>
            <a:ext cx="879346" cy="137834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996C5857-41A4-7EDD-FAD5-70025C16F0C0}"/>
              </a:ext>
            </a:extLst>
          </p:cNvPr>
          <p:cNvPicPr>
            <a:picLocks noChangeAspect="1"/>
          </p:cNvPicPr>
          <p:nvPr/>
        </p:nvPicPr>
        <p:blipFill>
          <a:blip r:embed="rId5"/>
          <a:stretch>
            <a:fillRect/>
          </a:stretch>
        </p:blipFill>
        <p:spPr>
          <a:xfrm>
            <a:off x="6138866" y="2141678"/>
            <a:ext cx="3733800" cy="740181"/>
          </a:xfrm>
          <a:prstGeom prst="rect">
            <a:avLst/>
          </a:prstGeom>
        </p:spPr>
      </p:pic>
      <p:sp>
        <p:nvSpPr>
          <p:cNvPr id="22" name="Right Arrow 21">
            <a:extLst>
              <a:ext uri="{FF2B5EF4-FFF2-40B4-BE49-F238E27FC236}">
                <a16:creationId xmlns:a16="http://schemas.microsoft.com/office/drawing/2014/main" id="{4CAC0AE0-EFEC-1CCF-9352-B386480445EC}"/>
              </a:ext>
            </a:extLst>
          </p:cNvPr>
          <p:cNvSpPr/>
          <p:nvPr/>
        </p:nvSpPr>
        <p:spPr>
          <a:xfrm rot="5400000">
            <a:off x="7618790" y="4475992"/>
            <a:ext cx="773951" cy="168698"/>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grpSp>
        <p:nvGrpSpPr>
          <p:cNvPr id="32" name="Group 31">
            <a:extLst>
              <a:ext uri="{FF2B5EF4-FFF2-40B4-BE49-F238E27FC236}">
                <a16:creationId xmlns:a16="http://schemas.microsoft.com/office/drawing/2014/main" id="{499DE00E-074E-E3D8-8018-5BF9F15BBA51}"/>
              </a:ext>
            </a:extLst>
          </p:cNvPr>
          <p:cNvGrpSpPr/>
          <p:nvPr/>
        </p:nvGrpSpPr>
        <p:grpSpPr>
          <a:xfrm>
            <a:off x="4075545" y="473643"/>
            <a:ext cx="3440489" cy="1562224"/>
            <a:chOff x="4014129" y="473643"/>
            <a:chExt cx="3440489" cy="1562224"/>
          </a:xfrm>
        </p:grpSpPr>
        <p:sp>
          <p:nvSpPr>
            <p:cNvPr id="3" name="TextBox 2">
              <a:extLst>
                <a:ext uri="{FF2B5EF4-FFF2-40B4-BE49-F238E27FC236}">
                  <a16:creationId xmlns:a16="http://schemas.microsoft.com/office/drawing/2014/main" id="{F2D657D1-5CB3-DC50-737A-1FA8324C5478}"/>
                </a:ext>
              </a:extLst>
            </p:cNvPr>
            <p:cNvSpPr txBox="1"/>
            <p:nvPr/>
          </p:nvSpPr>
          <p:spPr>
            <a:xfrm>
              <a:off x="4175891" y="1666535"/>
              <a:ext cx="3047456" cy="369332"/>
            </a:xfrm>
            <a:prstGeom prst="rect">
              <a:avLst/>
            </a:prstGeom>
            <a:noFill/>
          </p:spPr>
          <p:txBody>
            <a:bodyPr wrap="square">
              <a:spAutoFit/>
            </a:bodyPr>
            <a:lstStyle/>
            <a:p>
              <a:pPr algn="l"/>
              <a:r>
                <a:rPr lang="en-GB" b="1" i="0" dirty="0">
                  <a:solidFill>
                    <a:srgbClr val="242424"/>
                  </a:solidFill>
                  <a:effectLst/>
                  <a:latin typeface="sohne"/>
                </a:rPr>
                <a:t>Ansible on docker containers</a:t>
              </a:r>
            </a:p>
          </p:txBody>
        </p:sp>
        <p:pic>
          <p:nvPicPr>
            <p:cNvPr id="31" name="Picture 30">
              <a:extLst>
                <a:ext uri="{FF2B5EF4-FFF2-40B4-BE49-F238E27FC236}">
                  <a16:creationId xmlns:a16="http://schemas.microsoft.com/office/drawing/2014/main" id="{65BD2797-F46B-A064-5D71-81E5F82A24C6}"/>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69855" y1="46667" x2="69855" y2="46667"/>
                          <a14:foregroundMark x1="72174" y1="48333" x2="72174" y2="48333"/>
                          <a14:foregroundMark x1="65507" y1="54333" x2="65507" y2="54333"/>
                          <a14:foregroundMark x1="68116" y1="40333" x2="68116" y2="40333"/>
                          <a14:foregroundMark x1="72319" y1="40333" x2="72319" y2="40333"/>
                          <a14:foregroundMark x1="70000" y1="41667" x2="70000" y2="41667"/>
                          <a14:foregroundMark x1="66087" y1="41333" x2="66087" y2="41333"/>
                          <a14:foregroundMark x1="65072" y1="37333" x2="65072" y2="37333"/>
                          <a14:foregroundMark x1="49420" y1="50333" x2="49420" y2="50333"/>
                          <a14:foregroundMark x1="61884" y1="65000" x2="61884" y2="65000"/>
                          <a14:foregroundMark x1="64348" y1="64000" x2="64348" y2="64000"/>
                          <a14:foregroundMark x1="68261" y1="63667" x2="68261" y2="63667"/>
                          <a14:foregroundMark x1="71304" y1="67000" x2="71304" y2="67000"/>
                          <a14:foregroundMark x1="76232" y1="64000" x2="76232" y2="64000"/>
                          <a14:foregroundMark x1="79130" y1="64333" x2="79130" y2="64333"/>
                          <a14:backgroundMark x1="64348" y1="66667" x2="64348" y2="66667"/>
                          <a14:backgroundMark x1="75362" y1="66333" x2="75362" y2="66333"/>
                          <a14:backgroundMark x1="76377" y1="65333" x2="76377" y2="65333"/>
                          <a14:backgroundMark x1="76087" y1="64667" x2="76087" y2="64667"/>
                          <a14:backgroundMark x1="70870" y1="67333" x2="70870" y2="67333"/>
                        </a14:backgroundRemoval>
                      </a14:imgEffect>
                    </a14:imgLayer>
                  </a14:imgProps>
                </a:ext>
              </a:extLst>
            </a:blip>
            <a:stretch>
              <a:fillRect/>
            </a:stretch>
          </p:blipFill>
          <p:spPr>
            <a:xfrm>
              <a:off x="4014129" y="473643"/>
              <a:ext cx="3440489" cy="1495865"/>
            </a:xfrm>
            <a:prstGeom prst="rect">
              <a:avLst/>
            </a:prstGeom>
          </p:spPr>
        </p:pic>
      </p:grpSp>
      <p:cxnSp>
        <p:nvCxnSpPr>
          <p:cNvPr id="34" name="Straight Connector 33">
            <a:extLst>
              <a:ext uri="{FF2B5EF4-FFF2-40B4-BE49-F238E27FC236}">
                <a16:creationId xmlns:a16="http://schemas.microsoft.com/office/drawing/2014/main" id="{B737AF7C-7416-AB9F-9AB7-C5CA633B962E}"/>
              </a:ext>
            </a:extLst>
          </p:cNvPr>
          <p:cNvCxnSpPr>
            <a:cxnSpLocks/>
          </p:cNvCxnSpPr>
          <p:nvPr/>
        </p:nvCxnSpPr>
        <p:spPr>
          <a:xfrm>
            <a:off x="6268696" y="2673832"/>
            <a:ext cx="596128" cy="0"/>
          </a:xfrm>
          <a:prstGeom prst="line">
            <a:avLst/>
          </a:prstGeom>
          <a:ln w="38100" cap="rnd" cmpd="sng">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1569591"/>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13A2F6-A8E4-F8AD-2CFA-AF43299A7CE7}"/>
              </a:ext>
            </a:extLst>
          </p:cNvPr>
          <p:cNvPicPr>
            <a:picLocks noChangeAspect="1"/>
          </p:cNvPicPr>
          <p:nvPr/>
        </p:nvPicPr>
        <p:blipFill>
          <a:blip r:embed="rId2"/>
          <a:stretch>
            <a:fillRect/>
          </a:stretch>
        </p:blipFill>
        <p:spPr>
          <a:xfrm>
            <a:off x="4338819" y="1327342"/>
            <a:ext cx="6222344" cy="1695266"/>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9FFB3670-F5F0-87B7-6B81-A583937361B8}"/>
              </a:ext>
            </a:extLst>
          </p:cNvPr>
          <p:cNvPicPr>
            <a:picLocks noChangeAspect="1"/>
          </p:cNvPicPr>
          <p:nvPr/>
        </p:nvPicPr>
        <p:blipFill>
          <a:blip r:embed="rId3"/>
          <a:stretch>
            <a:fillRect/>
          </a:stretch>
        </p:blipFill>
        <p:spPr>
          <a:xfrm>
            <a:off x="489939" y="3900268"/>
            <a:ext cx="6423735" cy="1769143"/>
          </a:xfrm>
          <a:prstGeom prst="rect">
            <a:avLst/>
          </a:prstGeom>
          <a:ln>
            <a:noFill/>
          </a:ln>
          <a:effectLst>
            <a:outerShdw blurRad="292100" dist="139700" dir="2700000" algn="tl" rotWithShape="0">
              <a:srgbClr val="333333">
                <a:alpha val="65000"/>
              </a:srgbClr>
            </a:outerShdw>
          </a:effectLst>
        </p:spPr>
      </p:pic>
      <p:pic>
        <p:nvPicPr>
          <p:cNvPr id="11" name="Picture 10">
            <a:extLst>
              <a:ext uri="{FF2B5EF4-FFF2-40B4-BE49-F238E27FC236}">
                <a16:creationId xmlns:a16="http://schemas.microsoft.com/office/drawing/2014/main" id="{2E321258-F906-9B3A-16D4-C0B7CE9064A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14483" y1="17816" x2="14483" y2="17816"/>
                        <a14:foregroundMark x1="26552" y1="19540" x2="26552" y2="19540"/>
                        <a14:foregroundMark x1="33103" y1="20115" x2="33103" y2="20115"/>
                        <a14:foregroundMark x1="37586" y1="16667" x2="37586" y2="16667"/>
                        <a14:foregroundMark x1="39655" y1="24138" x2="39655" y2="24138"/>
                        <a14:foregroundMark x1="44828" y1="23563" x2="44828" y2="23563"/>
                        <a14:foregroundMark x1="52069" y1="22989" x2="52069" y2="22989"/>
                        <a14:foregroundMark x1="60690" y1="22414" x2="60690" y2="22414"/>
                        <a14:foregroundMark x1="69655" y1="22414" x2="69655" y2="22414"/>
                        <a14:foregroundMark x1="77931" y1="22414" x2="77931" y2="22414"/>
                      </a14:backgroundRemoval>
                    </a14:imgEffect>
                  </a14:imgLayer>
                </a14:imgProps>
              </a:ext>
            </a:extLst>
          </a:blip>
          <a:stretch>
            <a:fillRect/>
          </a:stretch>
        </p:blipFill>
        <p:spPr>
          <a:xfrm>
            <a:off x="1036512" y="1153068"/>
            <a:ext cx="3406358" cy="2043815"/>
          </a:xfrm>
          <a:prstGeom prst="rect">
            <a:avLst/>
          </a:prstGeom>
        </p:spPr>
      </p:pic>
      <p:pic>
        <p:nvPicPr>
          <p:cNvPr id="13" name="Picture 12">
            <a:extLst>
              <a:ext uri="{FF2B5EF4-FFF2-40B4-BE49-F238E27FC236}">
                <a16:creationId xmlns:a16="http://schemas.microsoft.com/office/drawing/2014/main" id="{7A5AD983-8219-DBAA-952C-D77BAA7B1D07}"/>
              </a:ext>
            </a:extLst>
          </p:cNvPr>
          <p:cNvPicPr>
            <a:picLocks noChangeAspect="1"/>
          </p:cNvPicPr>
          <p:nvPr/>
        </p:nvPicPr>
        <p:blipFill>
          <a:blip r:embed="rId6"/>
          <a:stretch>
            <a:fillRect/>
          </a:stretch>
        </p:blipFill>
        <p:spPr>
          <a:xfrm>
            <a:off x="7024553" y="3196883"/>
            <a:ext cx="4677508" cy="129608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27516603"/>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9FD7E47-A3CA-37F6-2962-871E2F7B32B3}"/>
              </a:ext>
            </a:extLst>
          </p:cNvPr>
          <p:cNvGrpSpPr/>
          <p:nvPr/>
        </p:nvGrpSpPr>
        <p:grpSpPr>
          <a:xfrm>
            <a:off x="4757614" y="517720"/>
            <a:ext cx="2676769" cy="1741176"/>
            <a:chOff x="4757614" y="517720"/>
            <a:chExt cx="2676769" cy="1741176"/>
          </a:xfrm>
        </p:grpSpPr>
        <p:pic>
          <p:nvPicPr>
            <p:cNvPr id="1026" name="Picture 2">
              <a:extLst>
                <a:ext uri="{FF2B5EF4-FFF2-40B4-BE49-F238E27FC236}">
                  <a16:creationId xmlns:a16="http://schemas.microsoft.com/office/drawing/2014/main" id="{8D602F37-B0CE-A917-7E68-53BFDAFBEF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7614" y="517720"/>
              <a:ext cx="2676769" cy="137184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4428B98-4DF0-0B45-E039-6A1514CD2A40}"/>
                </a:ext>
              </a:extLst>
            </p:cNvPr>
            <p:cNvSpPr txBox="1"/>
            <p:nvPr/>
          </p:nvSpPr>
          <p:spPr>
            <a:xfrm>
              <a:off x="4771257" y="1889564"/>
              <a:ext cx="2079352" cy="369332"/>
            </a:xfrm>
            <a:prstGeom prst="rect">
              <a:avLst/>
            </a:prstGeom>
            <a:noFill/>
          </p:spPr>
          <p:txBody>
            <a:bodyPr wrap="none" rtlCol="0">
              <a:spAutoFit/>
            </a:bodyPr>
            <a:lstStyle/>
            <a:p>
              <a:r>
                <a:rPr lang="en-GB" b="1" i="0" dirty="0">
                  <a:solidFill>
                    <a:srgbClr val="0A2540"/>
                  </a:solidFill>
                  <a:effectLst/>
                  <a:latin typeface="maven-pro"/>
                </a:rPr>
                <a:t>Maven from Docker</a:t>
              </a:r>
            </a:p>
          </p:txBody>
        </p:sp>
      </p:grpSp>
      <p:sp>
        <p:nvSpPr>
          <p:cNvPr id="7" name="TextBox 6">
            <a:extLst>
              <a:ext uri="{FF2B5EF4-FFF2-40B4-BE49-F238E27FC236}">
                <a16:creationId xmlns:a16="http://schemas.microsoft.com/office/drawing/2014/main" id="{E65E7533-A06F-C9CA-FFCF-914E7773E507}"/>
              </a:ext>
            </a:extLst>
          </p:cNvPr>
          <p:cNvSpPr txBox="1"/>
          <p:nvPr/>
        </p:nvSpPr>
        <p:spPr>
          <a:xfrm>
            <a:off x="1201356" y="2991853"/>
            <a:ext cx="9789283" cy="1785104"/>
          </a:xfrm>
          <a:prstGeom prst="rect">
            <a:avLst/>
          </a:prstGeom>
          <a:noFill/>
          <a:ln w="31750">
            <a:solidFill>
              <a:schemeClr val="accent5"/>
            </a:solidFill>
          </a:ln>
          <a:effectLst>
            <a:outerShdw blurRad="50800" dist="38100" dir="2700000" algn="tl" rotWithShape="0">
              <a:prstClr val="black">
                <a:alpha val="40000"/>
              </a:prstClr>
            </a:outerShdw>
          </a:effectLst>
        </p:spPr>
        <p:txBody>
          <a:bodyPr wrap="square">
            <a:spAutoFit/>
          </a:bodyPr>
          <a:lstStyle/>
          <a:p>
            <a:r>
              <a:rPr lang="en-GB" sz="1100" dirty="0">
                <a:solidFill>
                  <a:srgbClr val="717171"/>
                </a:solidFill>
                <a:latin typeface="Source Code Pro" panose="020B0509030403020204" pitchFamily="49" charset="0"/>
              </a:rPr>
              <a:t>FROM maven:3.5.2-jdk-8-alpine AS MAVEN_TOOL_CHAIN </a:t>
            </a:r>
          </a:p>
          <a:p>
            <a:r>
              <a:rPr lang="en-GB" sz="1100" dirty="0">
                <a:solidFill>
                  <a:srgbClr val="717171"/>
                </a:solidFill>
                <a:latin typeface="Source Code Pro" panose="020B0509030403020204" pitchFamily="49" charset="0"/>
              </a:rPr>
              <a:t>COPY </a:t>
            </a:r>
            <a:r>
              <a:rPr lang="en-GB" sz="1100" dirty="0" err="1">
                <a:solidFill>
                  <a:srgbClr val="717171"/>
                </a:solidFill>
                <a:latin typeface="Source Code Pro" panose="020B0509030403020204" pitchFamily="49" charset="0"/>
              </a:rPr>
              <a:t>pom.xml</a:t>
            </a:r>
            <a:r>
              <a:rPr lang="en-GB" sz="1100" dirty="0">
                <a:solidFill>
                  <a:srgbClr val="717171"/>
                </a:solidFill>
                <a:latin typeface="Source Code Pro" panose="020B0509030403020204" pitchFamily="49" charset="0"/>
              </a:rPr>
              <a:t> /</a:t>
            </a:r>
            <a:r>
              <a:rPr lang="en-GB" sz="1100" dirty="0" err="1">
                <a:solidFill>
                  <a:srgbClr val="717171"/>
                </a:solidFill>
                <a:latin typeface="Source Code Pro" panose="020B0509030403020204" pitchFamily="49" charset="0"/>
              </a:rPr>
              <a:t>tmp</a:t>
            </a:r>
            <a:r>
              <a:rPr lang="en-GB" sz="1100" dirty="0">
                <a:solidFill>
                  <a:srgbClr val="717171"/>
                </a:solidFill>
                <a:latin typeface="Source Code Pro" panose="020B0509030403020204" pitchFamily="49" charset="0"/>
              </a:rPr>
              <a:t>/ </a:t>
            </a:r>
          </a:p>
          <a:p>
            <a:r>
              <a:rPr lang="en-GB" sz="1100" dirty="0">
                <a:solidFill>
                  <a:srgbClr val="717171"/>
                </a:solidFill>
                <a:latin typeface="Source Code Pro" panose="020B0509030403020204" pitchFamily="49" charset="0"/>
              </a:rPr>
              <a:t>COPY </a:t>
            </a:r>
            <a:r>
              <a:rPr lang="en-GB" sz="1100" dirty="0" err="1">
                <a:solidFill>
                  <a:srgbClr val="717171"/>
                </a:solidFill>
                <a:latin typeface="Source Code Pro" panose="020B0509030403020204" pitchFamily="49" charset="0"/>
              </a:rPr>
              <a:t>src</a:t>
            </a:r>
            <a:r>
              <a:rPr lang="en-GB" sz="1100" dirty="0">
                <a:solidFill>
                  <a:srgbClr val="717171"/>
                </a:solidFill>
                <a:latin typeface="Source Code Pro" panose="020B0509030403020204" pitchFamily="49" charset="0"/>
              </a:rPr>
              <a:t> /</a:t>
            </a:r>
            <a:r>
              <a:rPr lang="en-GB" sz="1100" dirty="0" err="1">
                <a:solidFill>
                  <a:srgbClr val="717171"/>
                </a:solidFill>
                <a:latin typeface="Source Code Pro" panose="020B0509030403020204" pitchFamily="49" charset="0"/>
              </a:rPr>
              <a:t>tmp</a:t>
            </a:r>
            <a:r>
              <a:rPr lang="en-GB" sz="1100" dirty="0">
                <a:solidFill>
                  <a:srgbClr val="717171"/>
                </a:solidFill>
                <a:latin typeface="Source Code Pro" panose="020B0509030403020204" pitchFamily="49" charset="0"/>
              </a:rPr>
              <a:t>/</a:t>
            </a:r>
            <a:r>
              <a:rPr lang="en-GB" sz="1100" dirty="0" err="1">
                <a:solidFill>
                  <a:srgbClr val="717171"/>
                </a:solidFill>
                <a:latin typeface="Source Code Pro" panose="020B0509030403020204" pitchFamily="49" charset="0"/>
              </a:rPr>
              <a:t>src</a:t>
            </a:r>
            <a:r>
              <a:rPr lang="en-GB" sz="1100" dirty="0">
                <a:solidFill>
                  <a:srgbClr val="717171"/>
                </a:solidFill>
                <a:latin typeface="Source Code Pro" panose="020B0509030403020204" pitchFamily="49" charset="0"/>
              </a:rPr>
              <a:t>/ </a:t>
            </a:r>
          </a:p>
          <a:p>
            <a:r>
              <a:rPr lang="en-GB" sz="1100" dirty="0">
                <a:solidFill>
                  <a:srgbClr val="717171"/>
                </a:solidFill>
                <a:latin typeface="Source Code Pro" panose="020B0509030403020204" pitchFamily="49" charset="0"/>
              </a:rPr>
              <a:t>WORKDIR /</a:t>
            </a:r>
            <a:r>
              <a:rPr lang="en-GB" sz="1100" dirty="0" err="1">
                <a:solidFill>
                  <a:srgbClr val="717171"/>
                </a:solidFill>
                <a:latin typeface="Source Code Pro" panose="020B0509030403020204" pitchFamily="49" charset="0"/>
              </a:rPr>
              <a:t>tmp</a:t>
            </a:r>
            <a:r>
              <a:rPr lang="en-GB" sz="1100" dirty="0">
                <a:solidFill>
                  <a:srgbClr val="717171"/>
                </a:solidFill>
                <a:latin typeface="Source Code Pro" panose="020B0509030403020204" pitchFamily="49" charset="0"/>
              </a:rPr>
              <a:t>/ </a:t>
            </a:r>
          </a:p>
          <a:p>
            <a:r>
              <a:rPr lang="en-GB" sz="1100" dirty="0">
                <a:solidFill>
                  <a:srgbClr val="717171"/>
                </a:solidFill>
                <a:latin typeface="Source Code Pro" panose="020B0509030403020204" pitchFamily="49" charset="0"/>
              </a:rPr>
              <a:t>RUN </a:t>
            </a:r>
            <a:r>
              <a:rPr lang="en-GB" sz="1100" dirty="0" err="1">
                <a:solidFill>
                  <a:srgbClr val="717171"/>
                </a:solidFill>
                <a:latin typeface="Source Code Pro" panose="020B0509030403020204" pitchFamily="49" charset="0"/>
              </a:rPr>
              <a:t>mvn</a:t>
            </a:r>
            <a:r>
              <a:rPr lang="en-GB" sz="1100" dirty="0">
                <a:solidFill>
                  <a:srgbClr val="717171"/>
                </a:solidFill>
                <a:latin typeface="Source Code Pro" panose="020B0509030403020204" pitchFamily="49" charset="0"/>
              </a:rPr>
              <a:t> package </a:t>
            </a:r>
          </a:p>
          <a:p>
            <a:endParaRPr lang="en-GB" sz="1100" dirty="0">
              <a:solidFill>
                <a:srgbClr val="717171"/>
              </a:solidFill>
              <a:latin typeface="Source Code Pro" panose="020B0509030403020204" pitchFamily="49" charset="0"/>
            </a:endParaRPr>
          </a:p>
          <a:p>
            <a:r>
              <a:rPr lang="en-GB" sz="1100" dirty="0">
                <a:solidFill>
                  <a:srgbClr val="717171"/>
                </a:solidFill>
                <a:latin typeface="Source Code Pro" panose="020B0509030403020204" pitchFamily="49" charset="0"/>
              </a:rPr>
              <a:t>FROM tomcat:9.0-jre8-alpine </a:t>
            </a:r>
          </a:p>
          <a:p>
            <a:r>
              <a:rPr lang="en-GB" sz="1100" dirty="0">
                <a:solidFill>
                  <a:srgbClr val="717171"/>
                </a:solidFill>
                <a:latin typeface="Source Code Pro" panose="020B0509030403020204" pitchFamily="49" charset="0"/>
              </a:rPr>
              <a:t>COPY --from=MAVEN_TOOL_CHAIN /</a:t>
            </a:r>
            <a:r>
              <a:rPr lang="en-GB" sz="1100" dirty="0" err="1">
                <a:solidFill>
                  <a:srgbClr val="717171"/>
                </a:solidFill>
                <a:latin typeface="Source Code Pro" panose="020B0509030403020204" pitchFamily="49" charset="0"/>
              </a:rPr>
              <a:t>tmp</a:t>
            </a:r>
            <a:r>
              <a:rPr lang="en-GB" sz="1100" dirty="0">
                <a:solidFill>
                  <a:srgbClr val="717171"/>
                </a:solidFill>
                <a:latin typeface="Source Code Pro" panose="020B0509030403020204" pitchFamily="49" charset="0"/>
              </a:rPr>
              <a:t>/target/wizard*.war $CATALINA_HOME/webapps/</a:t>
            </a:r>
            <a:r>
              <a:rPr lang="en-GB" sz="1100" dirty="0" err="1">
                <a:solidFill>
                  <a:srgbClr val="717171"/>
                </a:solidFill>
                <a:latin typeface="Source Code Pro" panose="020B0509030403020204" pitchFamily="49" charset="0"/>
              </a:rPr>
              <a:t>wizard.war</a:t>
            </a:r>
            <a:r>
              <a:rPr lang="en-GB" sz="1100" dirty="0">
                <a:solidFill>
                  <a:srgbClr val="717171"/>
                </a:solidFill>
                <a:latin typeface="Source Code Pro" panose="020B0509030403020204" pitchFamily="49" charset="0"/>
              </a:rPr>
              <a:t> </a:t>
            </a:r>
          </a:p>
          <a:p>
            <a:endParaRPr lang="en-GB" sz="1100" dirty="0">
              <a:solidFill>
                <a:srgbClr val="717171"/>
              </a:solidFill>
              <a:latin typeface="Source Code Pro" panose="020B0509030403020204" pitchFamily="49" charset="0"/>
            </a:endParaRPr>
          </a:p>
          <a:p>
            <a:r>
              <a:rPr lang="en-GB" sz="1100" dirty="0">
                <a:solidFill>
                  <a:srgbClr val="717171"/>
                </a:solidFill>
                <a:latin typeface="Source Code Pro" panose="020B0509030403020204" pitchFamily="49" charset="0"/>
              </a:rPr>
              <a:t>HEALTHCHECK --interval=1m --timeout=3s CMD </a:t>
            </a:r>
            <a:r>
              <a:rPr lang="en-GB" sz="1100" dirty="0" err="1">
                <a:solidFill>
                  <a:srgbClr val="717171"/>
                </a:solidFill>
                <a:latin typeface="Source Code Pro" panose="020B0509030403020204" pitchFamily="49" charset="0"/>
              </a:rPr>
              <a:t>wget</a:t>
            </a:r>
            <a:r>
              <a:rPr lang="en-GB" sz="1100" dirty="0">
                <a:solidFill>
                  <a:srgbClr val="717171"/>
                </a:solidFill>
                <a:latin typeface="Source Code Pro" panose="020B0509030403020204" pitchFamily="49" charset="0"/>
              </a:rPr>
              <a:t> --quiet --tries=1 --spider http://localhost:8080/wizard/ || exit 1</a:t>
            </a:r>
            <a:endParaRPr lang="en-RO" sz="1100" dirty="0">
              <a:solidFill>
                <a:srgbClr val="717171"/>
              </a:solidFill>
              <a:latin typeface="Source Code Pro" panose="020B0509030403020204" pitchFamily="49" charset="0"/>
            </a:endParaRPr>
          </a:p>
        </p:txBody>
      </p:sp>
    </p:spTree>
    <p:extLst>
      <p:ext uri="{BB962C8B-B14F-4D97-AF65-F5344CB8AC3E}">
        <p14:creationId xmlns:p14="http://schemas.microsoft.com/office/powerpoint/2010/main" val="90515825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83FD287-08A4-7EBF-A7A3-8CABEFB350C7}"/>
              </a:ext>
            </a:extLst>
          </p:cNvPr>
          <p:cNvGrpSpPr/>
          <p:nvPr/>
        </p:nvGrpSpPr>
        <p:grpSpPr>
          <a:xfrm>
            <a:off x="4757614" y="517720"/>
            <a:ext cx="2676769" cy="1649736"/>
            <a:chOff x="4757614" y="517720"/>
            <a:chExt cx="2676769" cy="1649736"/>
          </a:xfrm>
        </p:grpSpPr>
        <p:pic>
          <p:nvPicPr>
            <p:cNvPr id="3" name="Picture 2">
              <a:extLst>
                <a:ext uri="{FF2B5EF4-FFF2-40B4-BE49-F238E27FC236}">
                  <a16:creationId xmlns:a16="http://schemas.microsoft.com/office/drawing/2014/main" id="{15B425E2-2DF8-C480-8815-C6DDEDBDDF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7614" y="517720"/>
              <a:ext cx="2676769" cy="137184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B1FB74B-F939-E13C-E0CE-C3DF54856024}"/>
                </a:ext>
              </a:extLst>
            </p:cNvPr>
            <p:cNvSpPr txBox="1"/>
            <p:nvPr/>
          </p:nvSpPr>
          <p:spPr>
            <a:xfrm>
              <a:off x="4757614" y="1798124"/>
              <a:ext cx="2079352" cy="369332"/>
            </a:xfrm>
            <a:prstGeom prst="rect">
              <a:avLst/>
            </a:prstGeom>
            <a:noFill/>
          </p:spPr>
          <p:txBody>
            <a:bodyPr wrap="none" rtlCol="0">
              <a:spAutoFit/>
            </a:bodyPr>
            <a:lstStyle/>
            <a:p>
              <a:r>
                <a:rPr lang="en-GB" b="1" i="0" dirty="0">
                  <a:solidFill>
                    <a:srgbClr val="0A2540"/>
                  </a:solidFill>
                  <a:effectLst/>
                  <a:latin typeface="maven-pro"/>
                </a:rPr>
                <a:t>Docker from Maven</a:t>
              </a:r>
            </a:p>
          </p:txBody>
        </p:sp>
      </p:grpSp>
      <p:pic>
        <p:nvPicPr>
          <p:cNvPr id="5" name="Picture 4">
            <a:extLst>
              <a:ext uri="{FF2B5EF4-FFF2-40B4-BE49-F238E27FC236}">
                <a16:creationId xmlns:a16="http://schemas.microsoft.com/office/drawing/2014/main" id="{5AF39340-0C48-6CCE-7A08-CACB9D6DE3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090" y="590992"/>
            <a:ext cx="2534749" cy="315292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CF92C64D-D626-D14D-EAAD-83B0D3C63103}"/>
              </a:ext>
            </a:extLst>
          </p:cNvPr>
          <p:cNvPicPr>
            <a:picLocks noChangeAspect="1"/>
          </p:cNvPicPr>
          <p:nvPr/>
        </p:nvPicPr>
        <p:blipFill>
          <a:blip r:embed="rId4"/>
          <a:stretch>
            <a:fillRect/>
          </a:stretch>
        </p:blipFill>
        <p:spPr>
          <a:xfrm>
            <a:off x="424220" y="4249474"/>
            <a:ext cx="2045281" cy="2452604"/>
          </a:xfrm>
          <a:prstGeom prst="rect">
            <a:avLst/>
          </a:prstGeom>
        </p:spPr>
      </p:pic>
      <p:sp>
        <p:nvSpPr>
          <p:cNvPr id="7" name="Right Arrow 6">
            <a:extLst>
              <a:ext uri="{FF2B5EF4-FFF2-40B4-BE49-F238E27FC236}">
                <a16:creationId xmlns:a16="http://schemas.microsoft.com/office/drawing/2014/main" id="{2AEEC4C1-0311-50F6-6BC0-3129EDD94F11}"/>
              </a:ext>
            </a:extLst>
          </p:cNvPr>
          <p:cNvSpPr/>
          <p:nvPr/>
        </p:nvSpPr>
        <p:spPr>
          <a:xfrm rot="5400000">
            <a:off x="1324495" y="3891529"/>
            <a:ext cx="469880" cy="174661"/>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8" name="TextBox 7">
            <a:extLst>
              <a:ext uri="{FF2B5EF4-FFF2-40B4-BE49-F238E27FC236}">
                <a16:creationId xmlns:a16="http://schemas.microsoft.com/office/drawing/2014/main" id="{A4FE6F02-2D95-84AC-03A2-C38C6DDF5B33}"/>
              </a:ext>
            </a:extLst>
          </p:cNvPr>
          <p:cNvSpPr txBox="1"/>
          <p:nvPr/>
        </p:nvSpPr>
        <p:spPr>
          <a:xfrm>
            <a:off x="6095998" y="5092982"/>
            <a:ext cx="4023858" cy="1477328"/>
          </a:xfrm>
          <a:prstGeom prst="rect">
            <a:avLst/>
          </a:prstGeom>
          <a:noFill/>
        </p:spPr>
        <p:txBody>
          <a:bodyPr wrap="none" rtlCol="0">
            <a:spAutoFit/>
          </a:bodyPr>
          <a:lstStyle/>
          <a:p>
            <a:pPr algn="l">
              <a:buFont typeface="+mj-lt"/>
              <a:buAutoNum type="arabicPeriod"/>
            </a:pPr>
            <a:r>
              <a:rPr lang="en-GB" sz="1000" b="0" i="0" dirty="0">
                <a:solidFill>
                  <a:srgbClr val="0A2540"/>
                </a:solidFill>
                <a:effectLst/>
                <a:latin typeface="Calibri" panose="020F0502020204030204" pitchFamily="34" charset="0"/>
                <a:cs typeface="Calibri" panose="020F0502020204030204" pitchFamily="34" charset="0"/>
              </a:rPr>
              <a:t>Java code will be compiled</a:t>
            </a:r>
          </a:p>
          <a:p>
            <a:pPr algn="l">
              <a:buFont typeface="+mj-lt"/>
              <a:buAutoNum type="arabicPeriod"/>
            </a:pPr>
            <a:r>
              <a:rPr lang="en-GB" sz="1000" b="0" i="0" dirty="0">
                <a:solidFill>
                  <a:srgbClr val="0A2540"/>
                </a:solidFill>
                <a:effectLst/>
                <a:latin typeface="Calibri" panose="020F0502020204030204" pitchFamily="34" charset="0"/>
                <a:cs typeface="Calibri" panose="020F0502020204030204" pitchFamily="34" charset="0"/>
              </a:rPr>
              <a:t>Unit tests will run</a:t>
            </a:r>
          </a:p>
          <a:p>
            <a:pPr algn="l">
              <a:buFont typeface="+mj-lt"/>
              <a:buAutoNum type="arabicPeriod"/>
            </a:pPr>
            <a:r>
              <a:rPr lang="en-GB" sz="1000" b="0" i="0" dirty="0">
                <a:solidFill>
                  <a:srgbClr val="0A2540"/>
                </a:solidFill>
                <a:effectLst/>
                <a:latin typeface="Calibri" panose="020F0502020204030204" pitchFamily="34" charset="0"/>
                <a:cs typeface="Calibri" panose="020F0502020204030204" pitchFamily="34" charset="0"/>
              </a:rPr>
              <a:t>A WAR file will be created</a:t>
            </a:r>
          </a:p>
          <a:p>
            <a:pPr algn="l">
              <a:buFont typeface="+mj-lt"/>
              <a:buAutoNum type="arabicPeriod"/>
            </a:pPr>
            <a:r>
              <a:rPr lang="en-GB" sz="1000" b="0" i="0" dirty="0">
                <a:solidFill>
                  <a:srgbClr val="0A2540"/>
                </a:solidFill>
                <a:effectLst/>
                <a:latin typeface="Calibri" panose="020F0502020204030204" pitchFamily="34" charset="0"/>
                <a:cs typeface="Calibri" panose="020F0502020204030204" pitchFamily="34" charset="0"/>
              </a:rPr>
              <a:t>A tomcat Docker image with the WAR file will be built</a:t>
            </a:r>
          </a:p>
          <a:p>
            <a:pPr algn="l">
              <a:buFont typeface="+mj-lt"/>
              <a:buAutoNum type="arabicPeriod"/>
            </a:pPr>
            <a:r>
              <a:rPr lang="en-GB" sz="1000" b="0" i="0" dirty="0">
                <a:solidFill>
                  <a:srgbClr val="0A2540"/>
                </a:solidFill>
                <a:effectLst/>
                <a:latin typeface="Calibri" panose="020F0502020204030204" pitchFamily="34" charset="0"/>
                <a:cs typeface="Calibri" panose="020F0502020204030204" pitchFamily="34" charset="0"/>
              </a:rPr>
              <a:t>The Docker image will be launched locally and will expose port 8080</a:t>
            </a:r>
          </a:p>
          <a:p>
            <a:pPr algn="l">
              <a:buFont typeface="+mj-lt"/>
              <a:buAutoNum type="arabicPeriod"/>
            </a:pPr>
            <a:r>
              <a:rPr lang="en-GB" sz="1000" b="0" i="0" dirty="0">
                <a:solidFill>
                  <a:srgbClr val="0A2540"/>
                </a:solidFill>
                <a:effectLst/>
                <a:latin typeface="Calibri" panose="020F0502020204030204" pitchFamily="34" charset="0"/>
                <a:cs typeface="Calibri" panose="020F0502020204030204" pitchFamily="34" charset="0"/>
              </a:rPr>
              <a:t>Maven will wait until the container is actually up and can serve requests</a:t>
            </a:r>
          </a:p>
          <a:p>
            <a:pPr algn="l">
              <a:buFont typeface="+mj-lt"/>
              <a:buAutoNum type="arabicPeriod"/>
            </a:pPr>
            <a:r>
              <a:rPr lang="en-GB" sz="1000" b="0" i="0" dirty="0">
                <a:solidFill>
                  <a:srgbClr val="0A2540"/>
                </a:solidFill>
                <a:effectLst/>
                <a:latin typeface="Calibri" panose="020F0502020204030204" pitchFamily="34" charset="0"/>
                <a:cs typeface="Calibri" panose="020F0502020204030204" pitchFamily="34" charset="0"/>
              </a:rPr>
              <a:t>Integration tests will run and will hit localhost:8080</a:t>
            </a:r>
          </a:p>
          <a:p>
            <a:pPr algn="l">
              <a:buFont typeface="+mj-lt"/>
              <a:buAutoNum type="arabicPeriod"/>
            </a:pPr>
            <a:r>
              <a:rPr lang="en-GB" sz="1000" b="0" i="0" dirty="0">
                <a:solidFill>
                  <a:srgbClr val="0A2540"/>
                </a:solidFill>
                <a:effectLst/>
                <a:latin typeface="Calibri" panose="020F0502020204030204" pitchFamily="34" charset="0"/>
                <a:cs typeface="Calibri" panose="020F0502020204030204" pitchFamily="34" charset="0"/>
              </a:rPr>
              <a:t>The container will be stopped</a:t>
            </a:r>
          </a:p>
          <a:p>
            <a:pPr algn="l">
              <a:buFont typeface="+mj-lt"/>
              <a:buAutoNum type="arabicPeriod"/>
            </a:pPr>
            <a:r>
              <a:rPr lang="en-GB" sz="1000" b="0" i="0" dirty="0">
                <a:solidFill>
                  <a:srgbClr val="0A2540"/>
                </a:solidFill>
                <a:effectLst/>
                <a:latin typeface="Calibri" panose="020F0502020204030204" pitchFamily="34" charset="0"/>
                <a:cs typeface="Calibri" panose="020F0502020204030204" pitchFamily="34" charset="0"/>
              </a:rPr>
              <a:t>The result of the build will be reported</a:t>
            </a:r>
          </a:p>
        </p:txBody>
      </p:sp>
      <p:pic>
        <p:nvPicPr>
          <p:cNvPr id="10" name="Picture 9">
            <a:extLst>
              <a:ext uri="{FF2B5EF4-FFF2-40B4-BE49-F238E27FC236}">
                <a16:creationId xmlns:a16="http://schemas.microsoft.com/office/drawing/2014/main" id="{5F98D1B7-C5FE-7928-11C2-AF8FF62755B3}"/>
              </a:ext>
            </a:extLst>
          </p:cNvPr>
          <p:cNvPicPr>
            <a:picLocks noChangeAspect="1"/>
          </p:cNvPicPr>
          <p:nvPr/>
        </p:nvPicPr>
        <p:blipFill>
          <a:blip r:embed="rId5"/>
          <a:stretch>
            <a:fillRect/>
          </a:stretch>
        </p:blipFill>
        <p:spPr>
          <a:xfrm>
            <a:off x="3401515" y="2167455"/>
            <a:ext cx="7772400" cy="2647636"/>
          </a:xfrm>
          <a:prstGeom prst="rect">
            <a:avLst/>
          </a:prstGeom>
        </p:spPr>
      </p:pic>
      <p:sp>
        <p:nvSpPr>
          <p:cNvPr id="11" name="TextBox 10">
            <a:extLst>
              <a:ext uri="{FF2B5EF4-FFF2-40B4-BE49-F238E27FC236}">
                <a16:creationId xmlns:a16="http://schemas.microsoft.com/office/drawing/2014/main" id="{9CC0BB41-1308-F26F-4B0E-4E54FBE59C82}"/>
              </a:ext>
            </a:extLst>
          </p:cNvPr>
          <p:cNvSpPr txBox="1"/>
          <p:nvPr/>
        </p:nvSpPr>
        <p:spPr>
          <a:xfrm>
            <a:off x="4013460" y="5377082"/>
            <a:ext cx="1282723" cy="369332"/>
          </a:xfrm>
          <a:prstGeom prst="rect">
            <a:avLst/>
          </a:prstGeom>
          <a:noFill/>
        </p:spPr>
        <p:txBody>
          <a:bodyPr wrap="none" rtlCol="0">
            <a:spAutoFit/>
          </a:bodyPr>
          <a:lstStyle/>
          <a:p>
            <a:r>
              <a:rPr lang="en-GB" b="1" i="0" dirty="0" err="1">
                <a:solidFill>
                  <a:srgbClr val="0A2540"/>
                </a:solidFill>
                <a:effectLst/>
                <a:latin typeface="Lato" panose="020F0502020204030203" pitchFamily="34" charset="0"/>
              </a:rPr>
              <a:t>mvn</a:t>
            </a:r>
            <a:r>
              <a:rPr lang="en-GB" b="1" i="0" dirty="0">
                <a:solidFill>
                  <a:srgbClr val="0A2540"/>
                </a:solidFill>
                <a:effectLst/>
                <a:latin typeface="Lato" panose="020F0502020204030203" pitchFamily="34" charset="0"/>
              </a:rPr>
              <a:t> verify</a:t>
            </a:r>
            <a:endParaRPr lang="en-RO" dirty="0"/>
          </a:p>
        </p:txBody>
      </p:sp>
      <p:sp>
        <p:nvSpPr>
          <p:cNvPr id="12" name="Right Arrow 11">
            <a:extLst>
              <a:ext uri="{FF2B5EF4-FFF2-40B4-BE49-F238E27FC236}">
                <a16:creationId xmlns:a16="http://schemas.microsoft.com/office/drawing/2014/main" id="{B8CDAA2E-C113-8C50-F2F1-1D363CB8CBA6}"/>
              </a:ext>
            </a:extLst>
          </p:cNvPr>
          <p:cNvSpPr/>
          <p:nvPr/>
        </p:nvSpPr>
        <p:spPr>
          <a:xfrm>
            <a:off x="2546266" y="5494012"/>
            <a:ext cx="1315315" cy="157556"/>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13" name="Right Arrow 12">
            <a:extLst>
              <a:ext uri="{FF2B5EF4-FFF2-40B4-BE49-F238E27FC236}">
                <a16:creationId xmlns:a16="http://schemas.microsoft.com/office/drawing/2014/main" id="{C8CBE0EB-4ED8-DFDF-0D53-BDAD0967F496}"/>
              </a:ext>
            </a:extLst>
          </p:cNvPr>
          <p:cNvSpPr/>
          <p:nvPr/>
        </p:nvSpPr>
        <p:spPr>
          <a:xfrm rot="16200000">
            <a:off x="4419881" y="5067220"/>
            <a:ext cx="469880" cy="174661"/>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Tree>
    <p:extLst>
      <p:ext uri="{BB962C8B-B14F-4D97-AF65-F5344CB8AC3E}">
        <p14:creationId xmlns:p14="http://schemas.microsoft.com/office/powerpoint/2010/main" val="3139869217"/>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5D27D8B-DD7B-D417-5D97-B11C0DF443D4}"/>
              </a:ext>
            </a:extLst>
          </p:cNvPr>
          <p:cNvPicPr>
            <a:picLocks noChangeAspect="1"/>
          </p:cNvPicPr>
          <p:nvPr/>
        </p:nvPicPr>
        <p:blipFill>
          <a:blip r:embed="rId2"/>
          <a:stretch>
            <a:fillRect/>
          </a:stretch>
        </p:blipFill>
        <p:spPr>
          <a:xfrm>
            <a:off x="721653" y="2719226"/>
            <a:ext cx="5374347" cy="3111464"/>
          </a:xfrm>
          <a:prstGeom prst="rect">
            <a:avLst/>
          </a:prstGeom>
        </p:spPr>
      </p:pic>
      <p:pic>
        <p:nvPicPr>
          <p:cNvPr id="3074" name="Picture 2" descr="Gradle + JRE in single Dockerfile using Docker Multi-build Feature | by  Vicky AV | Medium">
            <a:extLst>
              <a:ext uri="{FF2B5EF4-FFF2-40B4-BE49-F238E27FC236}">
                <a16:creationId xmlns:a16="http://schemas.microsoft.com/office/drawing/2014/main" id="{483F7F8D-8E01-D970-95E1-ACB443F1B36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8750" r="91250">
                        <a14:foregroundMark x1="72167" y1="56333" x2="72167" y2="56333"/>
                        <a14:foregroundMark x1="91250" y1="31333" x2="91250" y2="31333"/>
                        <a14:foregroundMark x1="8750" y1="54833" x2="8750" y2="54833"/>
                        <a14:backgroundMark x1="91667" y1="37167" x2="91667" y2="37167"/>
                        <a14:backgroundMark x1="91083" y1="29000" x2="91083" y2="29000"/>
                        <a14:backgroundMark x1="86667" y1="16833" x2="86667" y2="16833"/>
                        <a14:backgroundMark x1="91833" y1="39167" x2="91833" y2="39167"/>
                        <a14:backgroundMark x1="86667" y1="46333" x2="86667" y2="46333"/>
                        <a14:backgroundMark x1="88500" y1="42667" x2="88500" y2="42667"/>
                        <a14:backgroundMark x1="72917" y1="40000" x2="72917" y2="40000"/>
                        <a14:backgroundMark x1="72333" y1="49667" x2="72333" y2="49667"/>
                        <a14:backgroundMark x1="72333" y1="49667" x2="72333" y2="49667"/>
                        <a14:backgroundMark x1="72333" y1="49667" x2="72333" y2="49667"/>
                        <a14:backgroundMark x1="72333" y1="49667" x2="72333" y2="49667"/>
                        <a14:backgroundMark x1="72333" y1="49500" x2="72333" y2="49500"/>
                        <a14:backgroundMark x1="72333" y1="49500" x2="72333" y2="49500"/>
                        <a14:backgroundMark x1="72333" y1="49500" x2="72333" y2="49500"/>
                        <a14:backgroundMark x1="72333" y1="49500" x2="72333" y2="49500"/>
                        <a14:backgroundMark x1="68667" y1="48500" x2="68667" y2="48500"/>
                        <a14:backgroundMark x1="69167" y1="47333" x2="69167" y2="47333"/>
                        <a14:backgroundMark x1="69417" y1="46667" x2="69417" y2="46667"/>
                      </a14:backgroundRemoval>
                    </a14:imgEffect>
                  </a14:imgLayer>
                </a14:imgProps>
              </a:ext>
              <a:ext uri="{28A0092B-C50C-407E-A947-70E740481C1C}">
                <a14:useLocalDpi xmlns:a14="http://schemas.microsoft.com/office/drawing/2010/main" val="0"/>
              </a:ext>
            </a:extLst>
          </a:blip>
          <a:srcRect/>
          <a:stretch>
            <a:fillRect/>
          </a:stretch>
        </p:blipFill>
        <p:spPr bwMode="auto">
          <a:xfrm>
            <a:off x="4575110" y="589383"/>
            <a:ext cx="3041780" cy="152089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5024129-9870-EA07-AE23-B353DEEFA6A8}"/>
              </a:ext>
            </a:extLst>
          </p:cNvPr>
          <p:cNvSpPr txBox="1"/>
          <p:nvPr/>
        </p:nvSpPr>
        <p:spPr>
          <a:xfrm>
            <a:off x="5056324" y="1925607"/>
            <a:ext cx="2054024" cy="369332"/>
          </a:xfrm>
          <a:prstGeom prst="rect">
            <a:avLst/>
          </a:prstGeom>
          <a:noFill/>
        </p:spPr>
        <p:txBody>
          <a:bodyPr wrap="none" rtlCol="0">
            <a:spAutoFit/>
          </a:bodyPr>
          <a:lstStyle/>
          <a:p>
            <a:r>
              <a:rPr lang="en-GB" b="1" i="0" dirty="0">
                <a:solidFill>
                  <a:srgbClr val="0A2540"/>
                </a:solidFill>
                <a:effectLst/>
                <a:latin typeface="maven-pro"/>
              </a:rPr>
              <a:t>Gradle from Docker</a:t>
            </a:r>
          </a:p>
        </p:txBody>
      </p:sp>
      <p:pic>
        <p:nvPicPr>
          <p:cNvPr id="8" name="Picture 7">
            <a:extLst>
              <a:ext uri="{FF2B5EF4-FFF2-40B4-BE49-F238E27FC236}">
                <a16:creationId xmlns:a16="http://schemas.microsoft.com/office/drawing/2014/main" id="{461A4331-661D-0579-088A-6AD825E24C0C}"/>
              </a:ext>
            </a:extLst>
          </p:cNvPr>
          <p:cNvPicPr>
            <a:picLocks noChangeAspect="1"/>
          </p:cNvPicPr>
          <p:nvPr/>
        </p:nvPicPr>
        <p:blipFill>
          <a:blip r:embed="rId5"/>
          <a:stretch>
            <a:fillRect/>
          </a:stretch>
        </p:blipFill>
        <p:spPr>
          <a:xfrm>
            <a:off x="6340410" y="2405640"/>
            <a:ext cx="5285533" cy="4072591"/>
          </a:xfrm>
          <a:prstGeom prst="rect">
            <a:avLst/>
          </a:prstGeom>
        </p:spPr>
      </p:pic>
    </p:spTree>
    <p:extLst>
      <p:ext uri="{BB962C8B-B14F-4D97-AF65-F5344CB8AC3E}">
        <p14:creationId xmlns:p14="http://schemas.microsoft.com/office/powerpoint/2010/main" val="20648511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Gradle + JRE in single Dockerfile using Docker Multi-build Feature | by  Vicky AV | Medium">
            <a:extLst>
              <a:ext uri="{FF2B5EF4-FFF2-40B4-BE49-F238E27FC236}">
                <a16:creationId xmlns:a16="http://schemas.microsoft.com/office/drawing/2014/main" id="{14F55728-98F0-08E7-EA4E-5B6EA462404B}"/>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8750" r="91250">
                        <a14:foregroundMark x1="72167" y1="56333" x2="72167" y2="56333"/>
                        <a14:foregroundMark x1="91250" y1="31333" x2="91250" y2="31333"/>
                        <a14:foregroundMark x1="8750" y1="54833" x2="8750" y2="54833"/>
                        <a14:backgroundMark x1="91667" y1="37167" x2="91667" y2="37167"/>
                        <a14:backgroundMark x1="91083" y1="29000" x2="91083" y2="29000"/>
                        <a14:backgroundMark x1="86667" y1="16833" x2="86667" y2="16833"/>
                        <a14:backgroundMark x1="91833" y1="39167" x2="91833" y2="39167"/>
                        <a14:backgroundMark x1="86667" y1="46333" x2="86667" y2="46333"/>
                        <a14:backgroundMark x1="88500" y1="42667" x2="88500" y2="42667"/>
                        <a14:backgroundMark x1="72917" y1="40000" x2="72917" y2="40000"/>
                        <a14:backgroundMark x1="72333" y1="49667" x2="72333" y2="49667"/>
                        <a14:backgroundMark x1="72333" y1="49667" x2="72333" y2="49667"/>
                        <a14:backgroundMark x1="72333" y1="49667" x2="72333" y2="49667"/>
                        <a14:backgroundMark x1="72333" y1="49667" x2="72333" y2="49667"/>
                        <a14:backgroundMark x1="72333" y1="49500" x2="72333" y2="49500"/>
                        <a14:backgroundMark x1="72333" y1="49500" x2="72333" y2="49500"/>
                        <a14:backgroundMark x1="72333" y1="49500" x2="72333" y2="49500"/>
                        <a14:backgroundMark x1="72333" y1="49500" x2="72333" y2="49500"/>
                        <a14:backgroundMark x1="68667" y1="48500" x2="68667" y2="48500"/>
                        <a14:backgroundMark x1="69167" y1="47333" x2="69167" y2="47333"/>
                        <a14:backgroundMark x1="69417" y1="46667" x2="69417" y2="46667"/>
                      </a14:backgroundRemoval>
                    </a14:imgEffect>
                  </a14:imgLayer>
                </a14:imgProps>
              </a:ext>
              <a:ext uri="{28A0092B-C50C-407E-A947-70E740481C1C}">
                <a14:useLocalDpi xmlns:a14="http://schemas.microsoft.com/office/drawing/2010/main" val="0"/>
              </a:ext>
            </a:extLst>
          </a:blip>
          <a:srcRect/>
          <a:stretch>
            <a:fillRect/>
          </a:stretch>
        </p:blipFill>
        <p:spPr bwMode="auto">
          <a:xfrm>
            <a:off x="4575110" y="589383"/>
            <a:ext cx="3041780" cy="152089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11AB20B-FE3C-3580-2407-89C9DF455F43}"/>
              </a:ext>
            </a:extLst>
          </p:cNvPr>
          <p:cNvSpPr txBox="1"/>
          <p:nvPr/>
        </p:nvSpPr>
        <p:spPr>
          <a:xfrm>
            <a:off x="5056324" y="1925607"/>
            <a:ext cx="2054024" cy="369332"/>
          </a:xfrm>
          <a:prstGeom prst="rect">
            <a:avLst/>
          </a:prstGeom>
          <a:noFill/>
        </p:spPr>
        <p:txBody>
          <a:bodyPr wrap="none" rtlCol="0">
            <a:spAutoFit/>
          </a:bodyPr>
          <a:lstStyle/>
          <a:p>
            <a:r>
              <a:rPr lang="en-GB" b="1" i="0" dirty="0">
                <a:solidFill>
                  <a:srgbClr val="0A2540"/>
                </a:solidFill>
                <a:effectLst/>
                <a:latin typeface="maven-pro"/>
              </a:rPr>
              <a:t>Docker from Gradle</a:t>
            </a:r>
          </a:p>
        </p:txBody>
      </p:sp>
      <p:sp>
        <p:nvSpPr>
          <p:cNvPr id="4" name="TextBox 3">
            <a:extLst>
              <a:ext uri="{FF2B5EF4-FFF2-40B4-BE49-F238E27FC236}">
                <a16:creationId xmlns:a16="http://schemas.microsoft.com/office/drawing/2014/main" id="{AF4DE908-A210-F34B-B74C-4A16095C4EA4}"/>
              </a:ext>
            </a:extLst>
          </p:cNvPr>
          <p:cNvSpPr txBox="1"/>
          <p:nvPr/>
        </p:nvSpPr>
        <p:spPr>
          <a:xfrm>
            <a:off x="4456206" y="3396922"/>
            <a:ext cx="3431517" cy="1384995"/>
          </a:xfrm>
          <a:prstGeom prst="rect">
            <a:avLst/>
          </a:prstGeom>
          <a:noFill/>
        </p:spPr>
        <p:txBody>
          <a:bodyPr wrap="none" rtlCol="0">
            <a:spAutoFit/>
          </a:bodyPr>
          <a:lstStyle/>
          <a:p>
            <a:pPr marL="138113" indent="-138113">
              <a:buFont typeface="+mj-lt"/>
              <a:buAutoNum type="arabicPeriod"/>
            </a:pPr>
            <a:r>
              <a:rPr lang="en-GB" sz="1400" i="0" dirty="0">
                <a:solidFill>
                  <a:srgbClr val="242424"/>
                </a:solidFill>
                <a:effectLst/>
                <a:latin typeface="Calibri" panose="020F0502020204030204" pitchFamily="34" charset="0"/>
                <a:cs typeface="Calibri" panose="020F0502020204030204" pitchFamily="34" charset="0"/>
              </a:rPr>
              <a:t>Create a Simple Gradle Project</a:t>
            </a:r>
          </a:p>
          <a:p>
            <a:pPr marL="138113" indent="-138113">
              <a:buFont typeface="+mj-lt"/>
              <a:buAutoNum type="arabicPeriod"/>
            </a:pPr>
            <a:r>
              <a:rPr lang="en-GB" sz="1400" i="0" dirty="0">
                <a:solidFill>
                  <a:srgbClr val="242424"/>
                </a:solidFill>
                <a:effectLst/>
                <a:latin typeface="Calibri" panose="020F0502020204030204" pitchFamily="34" charset="0"/>
                <a:cs typeface="Calibri" panose="020F0502020204030204" pitchFamily="34" charset="0"/>
              </a:rPr>
              <a:t>Add Gradle Docker Plugin</a:t>
            </a:r>
          </a:p>
          <a:p>
            <a:pPr marL="138113" indent="-138113">
              <a:buFont typeface="+mj-lt"/>
              <a:buAutoNum type="arabicPeriod"/>
            </a:pPr>
            <a:r>
              <a:rPr lang="en-GB" sz="1400" i="0" dirty="0">
                <a:solidFill>
                  <a:srgbClr val="242424"/>
                </a:solidFill>
                <a:effectLst/>
                <a:latin typeface="Calibri" panose="020F0502020204030204" pitchFamily="34" charset="0"/>
                <a:cs typeface="Calibri" panose="020F0502020204030204" pitchFamily="34" charset="0"/>
              </a:rPr>
              <a:t>Configure the Docker Plugin (</a:t>
            </a:r>
            <a:r>
              <a:rPr lang="en-GB" sz="1000" dirty="0" err="1">
                <a:latin typeface="Courier New" panose="02070309020205020404" pitchFamily="49" charset="0"/>
                <a:cs typeface="Courier New" panose="02070309020205020404" pitchFamily="49" charset="0"/>
              </a:rPr>
              <a:t>build.gradle</a:t>
            </a:r>
            <a:r>
              <a:rPr lang="en-GB" sz="1400" dirty="0">
                <a:solidFill>
                  <a:srgbClr val="242424"/>
                </a:solidFill>
                <a:latin typeface="Calibri" panose="020F0502020204030204" pitchFamily="34" charset="0"/>
                <a:cs typeface="Calibri" panose="020F0502020204030204" pitchFamily="34" charset="0"/>
              </a:rPr>
              <a:t>)</a:t>
            </a:r>
            <a:endParaRPr lang="en-GB" sz="1400" i="0" dirty="0">
              <a:solidFill>
                <a:srgbClr val="242424"/>
              </a:solidFill>
              <a:effectLst/>
              <a:latin typeface="Calibri" panose="020F0502020204030204" pitchFamily="34" charset="0"/>
              <a:cs typeface="Calibri" panose="020F0502020204030204" pitchFamily="34" charset="0"/>
            </a:endParaRPr>
          </a:p>
          <a:p>
            <a:pPr marL="138113" indent="-138113">
              <a:buFont typeface="+mj-lt"/>
              <a:buAutoNum type="arabicPeriod"/>
            </a:pPr>
            <a:r>
              <a:rPr lang="en-GB" sz="1400" i="0" dirty="0">
                <a:solidFill>
                  <a:srgbClr val="242424"/>
                </a:solidFill>
                <a:effectLst/>
                <a:latin typeface="Calibri" panose="020F0502020204030204" pitchFamily="34" charset="0"/>
                <a:cs typeface="Calibri" panose="020F0502020204030204" pitchFamily="34" charset="0"/>
              </a:rPr>
              <a:t>Create a </a:t>
            </a:r>
            <a:r>
              <a:rPr lang="en-GB" sz="1400" i="0" dirty="0" err="1">
                <a:solidFill>
                  <a:srgbClr val="242424"/>
                </a:solidFill>
                <a:effectLst/>
                <a:latin typeface="Calibri" panose="020F0502020204030204" pitchFamily="34" charset="0"/>
                <a:cs typeface="Calibri" panose="020F0502020204030204" pitchFamily="34" charset="0"/>
              </a:rPr>
              <a:t>Dockerfile</a:t>
            </a:r>
            <a:endParaRPr lang="en-GB" sz="1400" i="0" dirty="0">
              <a:solidFill>
                <a:srgbClr val="242424"/>
              </a:solidFill>
              <a:effectLst/>
              <a:latin typeface="Calibri" panose="020F0502020204030204" pitchFamily="34" charset="0"/>
              <a:cs typeface="Calibri" panose="020F0502020204030204" pitchFamily="34" charset="0"/>
            </a:endParaRPr>
          </a:p>
          <a:p>
            <a:pPr marL="138113" indent="-138113">
              <a:buFont typeface="+mj-lt"/>
              <a:buAutoNum type="arabicPeriod"/>
            </a:pPr>
            <a:r>
              <a:rPr lang="en-GB" sz="1400" i="0" dirty="0">
                <a:solidFill>
                  <a:srgbClr val="242424"/>
                </a:solidFill>
                <a:effectLst/>
                <a:latin typeface="Calibri" panose="020F0502020204030204" pitchFamily="34" charset="0"/>
                <a:cs typeface="Calibri" panose="020F0502020204030204" pitchFamily="34" charset="0"/>
              </a:rPr>
              <a:t>Build and Deploy Docker Container</a:t>
            </a:r>
          </a:p>
          <a:p>
            <a:pPr marL="138113" indent="-138113">
              <a:buFont typeface="+mj-lt"/>
              <a:buAutoNum type="arabicPeriod"/>
            </a:pPr>
            <a:r>
              <a:rPr lang="en-GB" sz="1400" i="0" dirty="0">
                <a:solidFill>
                  <a:srgbClr val="242424"/>
                </a:solidFill>
                <a:effectLst/>
                <a:latin typeface="Calibri" panose="020F0502020204030204" pitchFamily="34" charset="0"/>
                <a:cs typeface="Calibri" panose="020F0502020204030204" pitchFamily="34" charset="0"/>
              </a:rPr>
              <a:t>Verify the Deployment</a:t>
            </a:r>
          </a:p>
        </p:txBody>
      </p:sp>
      <p:pic>
        <p:nvPicPr>
          <p:cNvPr id="8" name="Picture 7">
            <a:extLst>
              <a:ext uri="{FF2B5EF4-FFF2-40B4-BE49-F238E27FC236}">
                <a16:creationId xmlns:a16="http://schemas.microsoft.com/office/drawing/2014/main" id="{7880BB2D-D905-79FB-0B5A-FDE25B4232DB}"/>
              </a:ext>
            </a:extLst>
          </p:cNvPr>
          <p:cNvPicPr>
            <a:picLocks noChangeAspect="1"/>
          </p:cNvPicPr>
          <p:nvPr/>
        </p:nvPicPr>
        <p:blipFill>
          <a:blip r:embed="rId4"/>
          <a:stretch>
            <a:fillRect/>
          </a:stretch>
        </p:blipFill>
        <p:spPr>
          <a:xfrm>
            <a:off x="4843949" y="2467228"/>
            <a:ext cx="2266399" cy="405305"/>
          </a:xfrm>
          <a:prstGeom prst="rect">
            <a:avLst/>
          </a:prstGeom>
        </p:spPr>
      </p:pic>
      <p:cxnSp>
        <p:nvCxnSpPr>
          <p:cNvPr id="9" name="Straight Arrow Connector 8">
            <a:extLst>
              <a:ext uri="{FF2B5EF4-FFF2-40B4-BE49-F238E27FC236}">
                <a16:creationId xmlns:a16="http://schemas.microsoft.com/office/drawing/2014/main" id="{F2795766-8355-B1C6-9A3D-C406ECBC8776}"/>
              </a:ext>
            </a:extLst>
          </p:cNvPr>
          <p:cNvCxnSpPr>
            <a:cxnSpLocks/>
          </p:cNvCxnSpPr>
          <p:nvPr/>
        </p:nvCxnSpPr>
        <p:spPr>
          <a:xfrm flipV="1">
            <a:off x="4843949" y="2872533"/>
            <a:ext cx="0" cy="61782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0E0CB65A-9664-17EA-6AF8-2D629916D70D}"/>
              </a:ext>
            </a:extLst>
          </p:cNvPr>
          <p:cNvPicPr>
            <a:picLocks noChangeAspect="1"/>
          </p:cNvPicPr>
          <p:nvPr/>
        </p:nvPicPr>
        <p:blipFill>
          <a:blip r:embed="rId5"/>
          <a:stretch>
            <a:fillRect/>
          </a:stretch>
        </p:blipFill>
        <p:spPr>
          <a:xfrm>
            <a:off x="307122" y="1566447"/>
            <a:ext cx="3541711" cy="1456984"/>
          </a:xfrm>
          <a:prstGeom prst="rect">
            <a:avLst/>
          </a:prstGeom>
        </p:spPr>
      </p:pic>
      <p:cxnSp>
        <p:nvCxnSpPr>
          <p:cNvPr id="17" name="Straight Arrow Connector 16">
            <a:extLst>
              <a:ext uri="{FF2B5EF4-FFF2-40B4-BE49-F238E27FC236}">
                <a16:creationId xmlns:a16="http://schemas.microsoft.com/office/drawing/2014/main" id="{AED400DC-5594-104B-A63C-1C9404D51A31}"/>
              </a:ext>
            </a:extLst>
          </p:cNvPr>
          <p:cNvCxnSpPr>
            <a:cxnSpLocks/>
            <a:endCxn id="15" idx="3"/>
          </p:cNvCxnSpPr>
          <p:nvPr/>
        </p:nvCxnSpPr>
        <p:spPr>
          <a:xfrm flipH="1" flipV="1">
            <a:off x="3848833" y="2294939"/>
            <a:ext cx="700949" cy="145343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51E6BA08-3F29-A578-C2CC-8030E1EB112A}"/>
              </a:ext>
            </a:extLst>
          </p:cNvPr>
          <p:cNvPicPr>
            <a:picLocks noChangeAspect="1"/>
          </p:cNvPicPr>
          <p:nvPr/>
        </p:nvPicPr>
        <p:blipFill>
          <a:blip r:embed="rId6"/>
          <a:stretch>
            <a:fillRect/>
          </a:stretch>
        </p:blipFill>
        <p:spPr>
          <a:xfrm>
            <a:off x="7836625" y="1332462"/>
            <a:ext cx="4330970" cy="4636759"/>
          </a:xfrm>
          <a:prstGeom prst="rect">
            <a:avLst/>
          </a:prstGeom>
        </p:spPr>
      </p:pic>
      <p:cxnSp>
        <p:nvCxnSpPr>
          <p:cNvPr id="26" name="Straight Arrow Connector 25">
            <a:extLst>
              <a:ext uri="{FF2B5EF4-FFF2-40B4-BE49-F238E27FC236}">
                <a16:creationId xmlns:a16="http://schemas.microsoft.com/office/drawing/2014/main" id="{5D2AB6A3-2BFB-7276-4BBF-DF9C9F3DF1DF}"/>
              </a:ext>
            </a:extLst>
          </p:cNvPr>
          <p:cNvCxnSpPr>
            <a:cxnSpLocks/>
            <a:endCxn id="21" idx="1"/>
          </p:cNvCxnSpPr>
          <p:nvPr/>
        </p:nvCxnSpPr>
        <p:spPr>
          <a:xfrm flipV="1">
            <a:off x="7348052" y="3650842"/>
            <a:ext cx="488573" cy="2586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D971C9B-F070-41FE-8C2E-03A3770B09CD}"/>
              </a:ext>
            </a:extLst>
          </p:cNvPr>
          <p:cNvCxnSpPr>
            <a:cxnSpLocks/>
            <a:endCxn id="39" idx="3"/>
          </p:cNvCxnSpPr>
          <p:nvPr/>
        </p:nvCxnSpPr>
        <p:spPr>
          <a:xfrm flipH="1" flipV="1">
            <a:off x="3912982" y="3991094"/>
            <a:ext cx="594321" cy="23967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9" name="Picture 38">
            <a:extLst>
              <a:ext uri="{FF2B5EF4-FFF2-40B4-BE49-F238E27FC236}">
                <a16:creationId xmlns:a16="http://schemas.microsoft.com/office/drawing/2014/main" id="{C14955A2-13B4-BF9E-E458-516FA96332E9}"/>
              </a:ext>
            </a:extLst>
          </p:cNvPr>
          <p:cNvPicPr>
            <a:picLocks noChangeAspect="1"/>
          </p:cNvPicPr>
          <p:nvPr/>
        </p:nvPicPr>
        <p:blipFill>
          <a:blip r:embed="rId7"/>
          <a:stretch>
            <a:fillRect/>
          </a:stretch>
        </p:blipFill>
        <p:spPr>
          <a:xfrm>
            <a:off x="158933" y="3143405"/>
            <a:ext cx="3754049" cy="1695377"/>
          </a:xfrm>
          <a:prstGeom prst="rect">
            <a:avLst/>
          </a:prstGeom>
        </p:spPr>
      </p:pic>
      <p:cxnSp>
        <p:nvCxnSpPr>
          <p:cNvPr id="41" name="Straight Arrow Connector 40">
            <a:extLst>
              <a:ext uri="{FF2B5EF4-FFF2-40B4-BE49-F238E27FC236}">
                <a16:creationId xmlns:a16="http://schemas.microsoft.com/office/drawing/2014/main" id="{F4590758-259D-D5B5-18D1-2BD0E6C66479}"/>
              </a:ext>
            </a:extLst>
          </p:cNvPr>
          <p:cNvCxnSpPr>
            <a:cxnSpLocks/>
            <a:endCxn id="45" idx="3"/>
          </p:cNvCxnSpPr>
          <p:nvPr/>
        </p:nvCxnSpPr>
        <p:spPr>
          <a:xfrm flipH="1">
            <a:off x="3454150" y="4428641"/>
            <a:ext cx="1053153" cy="131319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5" name="Picture 44">
            <a:extLst>
              <a:ext uri="{FF2B5EF4-FFF2-40B4-BE49-F238E27FC236}">
                <a16:creationId xmlns:a16="http://schemas.microsoft.com/office/drawing/2014/main" id="{CCF3FBD9-1259-501E-F2AB-ABD15C58B39C}"/>
              </a:ext>
            </a:extLst>
          </p:cNvPr>
          <p:cNvPicPr>
            <a:picLocks noChangeAspect="1"/>
          </p:cNvPicPr>
          <p:nvPr/>
        </p:nvPicPr>
        <p:blipFill>
          <a:blip r:embed="rId8"/>
          <a:stretch>
            <a:fillRect/>
          </a:stretch>
        </p:blipFill>
        <p:spPr>
          <a:xfrm>
            <a:off x="865553" y="4978420"/>
            <a:ext cx="2588597" cy="1526833"/>
          </a:xfrm>
          <a:prstGeom prst="rect">
            <a:avLst/>
          </a:prstGeom>
        </p:spPr>
      </p:pic>
      <p:pic>
        <p:nvPicPr>
          <p:cNvPr id="48" name="Picture 47">
            <a:extLst>
              <a:ext uri="{FF2B5EF4-FFF2-40B4-BE49-F238E27FC236}">
                <a16:creationId xmlns:a16="http://schemas.microsoft.com/office/drawing/2014/main" id="{BD643EA2-7628-30F7-ADE1-61FDD6A45EEE}"/>
              </a:ext>
            </a:extLst>
          </p:cNvPr>
          <p:cNvPicPr>
            <a:picLocks noChangeAspect="1"/>
          </p:cNvPicPr>
          <p:nvPr/>
        </p:nvPicPr>
        <p:blipFill>
          <a:blip r:embed="rId9"/>
          <a:stretch>
            <a:fillRect/>
          </a:stretch>
        </p:blipFill>
        <p:spPr>
          <a:xfrm>
            <a:off x="4395604" y="5326442"/>
            <a:ext cx="2499567" cy="497961"/>
          </a:xfrm>
          <a:prstGeom prst="rect">
            <a:avLst/>
          </a:prstGeom>
        </p:spPr>
      </p:pic>
      <p:cxnSp>
        <p:nvCxnSpPr>
          <p:cNvPr id="49" name="Straight Arrow Connector 48">
            <a:extLst>
              <a:ext uri="{FF2B5EF4-FFF2-40B4-BE49-F238E27FC236}">
                <a16:creationId xmlns:a16="http://schemas.microsoft.com/office/drawing/2014/main" id="{90ADB8DA-848D-D45E-A4E0-4AB8D02C2D0D}"/>
              </a:ext>
            </a:extLst>
          </p:cNvPr>
          <p:cNvCxnSpPr>
            <a:cxnSpLocks/>
            <a:endCxn id="48" idx="0"/>
          </p:cNvCxnSpPr>
          <p:nvPr/>
        </p:nvCxnSpPr>
        <p:spPr>
          <a:xfrm>
            <a:off x="4659635" y="4702629"/>
            <a:ext cx="985753" cy="6238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939929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22C4BA-B9AA-49B4-284D-D6CA51C519F0}"/>
              </a:ext>
            </a:extLst>
          </p:cNvPr>
          <p:cNvPicPr>
            <a:picLocks noChangeAspect="1"/>
          </p:cNvPicPr>
          <p:nvPr/>
        </p:nvPicPr>
        <p:blipFill>
          <a:blip r:embed="rId2"/>
          <a:stretch>
            <a:fillRect/>
          </a:stretch>
        </p:blipFill>
        <p:spPr>
          <a:xfrm>
            <a:off x="885374" y="713433"/>
            <a:ext cx="10278343" cy="5781568"/>
          </a:xfrm>
          <a:prstGeom prst="rect">
            <a:avLst/>
          </a:prstGeom>
        </p:spPr>
      </p:pic>
    </p:spTree>
    <p:extLst>
      <p:ext uri="{BB962C8B-B14F-4D97-AF65-F5344CB8AC3E}">
        <p14:creationId xmlns:p14="http://schemas.microsoft.com/office/powerpoint/2010/main" val="1888278811"/>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Part 2 – Node.js on Kubernetes – What to expect from the managed IBM  Kubernetes service – Darrell Schrag's Blog">
            <a:extLst>
              <a:ext uri="{FF2B5EF4-FFF2-40B4-BE49-F238E27FC236}">
                <a16:creationId xmlns:a16="http://schemas.microsoft.com/office/drawing/2014/main" id="{202C6D8A-1260-B85D-0935-4093497CB5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51090" y="3254866"/>
            <a:ext cx="1939210" cy="901821"/>
          </a:xfrm>
          <a:prstGeom prst="rect">
            <a:avLst/>
          </a:prstGeom>
          <a:noFill/>
          <a:extLst>
            <a:ext uri="{909E8E84-426E-40DD-AFC4-6F175D3DCCD1}">
              <a14:hiddenFill xmlns:a14="http://schemas.microsoft.com/office/drawing/2010/main">
                <a:solidFill>
                  <a:srgbClr val="FFFFFF"/>
                </a:solidFill>
              </a14:hiddenFill>
            </a:ext>
          </a:extLst>
        </p:spPr>
      </p:pic>
      <p:pic>
        <p:nvPicPr>
          <p:cNvPr id="12290" name="Picture 2">
            <a:extLst>
              <a:ext uri="{FF2B5EF4-FFF2-40B4-BE49-F238E27FC236}">
                <a16:creationId xmlns:a16="http://schemas.microsoft.com/office/drawing/2014/main" id="{FD4DB21F-B0B7-4519-A94A-2E10BFAFF0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319" y="764423"/>
            <a:ext cx="8293768" cy="43790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4E832FA-B20D-6DDA-F15D-AD90BE59CC55}"/>
              </a:ext>
            </a:extLst>
          </p:cNvPr>
          <p:cNvSpPr txBox="1"/>
          <p:nvPr/>
        </p:nvSpPr>
        <p:spPr>
          <a:xfrm>
            <a:off x="9562811" y="1058850"/>
            <a:ext cx="2475549" cy="954107"/>
          </a:xfrm>
          <a:prstGeom prst="rect">
            <a:avLst/>
          </a:prstGeom>
          <a:noFill/>
        </p:spPr>
        <p:txBody>
          <a:bodyPr wrap="none" rtlCol="0">
            <a:spAutoFit/>
          </a:bodyPr>
          <a:lstStyle/>
          <a:p>
            <a:pPr algn="l"/>
            <a:r>
              <a:rPr lang="en-GB" sz="1400" b="1" i="0" dirty="0">
                <a:solidFill>
                  <a:srgbClr val="2F2F2F"/>
                </a:solidFill>
                <a:effectLst/>
                <a:latin typeface="Calibri" panose="020F0502020204030204" pitchFamily="34" charset="0"/>
                <a:cs typeface="Calibri" panose="020F0502020204030204" pitchFamily="34" charset="0"/>
              </a:rPr>
              <a:t>Docker Registry?</a:t>
            </a:r>
          </a:p>
          <a:p>
            <a:pPr algn="l"/>
            <a:r>
              <a:rPr lang="en-GB" sz="1400" b="1" i="0" dirty="0">
                <a:solidFill>
                  <a:srgbClr val="2F2F2F"/>
                </a:solidFill>
                <a:effectLst/>
                <a:latin typeface="Calibri" panose="020F0502020204030204" pitchFamily="34" charset="0"/>
                <a:cs typeface="Calibri" panose="020F0502020204030204" pitchFamily="34" charset="0"/>
              </a:rPr>
              <a:t>A Docker registry is </a:t>
            </a:r>
          </a:p>
          <a:p>
            <a:pPr algn="l"/>
            <a:r>
              <a:rPr lang="en-GB" sz="1400" b="1" i="0" dirty="0">
                <a:solidFill>
                  <a:srgbClr val="2F2F2F"/>
                </a:solidFill>
                <a:effectLst/>
                <a:latin typeface="Calibri" panose="020F0502020204030204" pitchFamily="34" charset="0"/>
                <a:cs typeface="Calibri" panose="020F0502020204030204" pitchFamily="34" charset="0"/>
              </a:rPr>
              <a:t>a service that hosts </a:t>
            </a:r>
          </a:p>
          <a:p>
            <a:pPr algn="l"/>
            <a:r>
              <a:rPr lang="en-GB" sz="1400" b="1" i="0" dirty="0">
                <a:solidFill>
                  <a:srgbClr val="2F2F2F"/>
                </a:solidFill>
                <a:effectLst/>
                <a:latin typeface="Calibri" panose="020F0502020204030204" pitchFamily="34" charset="0"/>
                <a:cs typeface="Calibri" panose="020F0502020204030204" pitchFamily="34" charset="0"/>
              </a:rPr>
              <a:t>and distributes </a:t>
            </a:r>
            <a:r>
              <a:rPr lang="en-GB" sz="1400" b="1" i="0" u="none" strike="noStrike" dirty="0">
                <a:solidFill>
                  <a:srgbClr val="009CD6"/>
                </a:solidFill>
                <a:effectLst/>
                <a:latin typeface="Calibri" panose="020F0502020204030204" pitchFamily="34" charset="0"/>
                <a:cs typeface="Calibri" panose="020F0502020204030204" pitchFamily="34" charset="0"/>
              </a:rPr>
              <a:t>Docker images</a:t>
            </a:r>
            <a:r>
              <a:rPr lang="en-GB" sz="1400" b="1" i="0" dirty="0">
                <a:solidFill>
                  <a:srgbClr val="2F2F2F"/>
                </a:solidFill>
                <a:effectLst/>
                <a:latin typeface="Calibri" panose="020F0502020204030204" pitchFamily="34" charset="0"/>
                <a:cs typeface="Calibri" panose="020F0502020204030204" pitchFamily="34" charset="0"/>
              </a:rPr>
              <a:t>.</a:t>
            </a:r>
            <a:endParaRPr lang="en-GB" sz="1400" b="0" i="0" dirty="0">
              <a:solidFill>
                <a:srgbClr val="2F2F2F"/>
              </a:solidFill>
              <a:effectLst/>
              <a:latin typeface="Calibri" panose="020F0502020204030204" pitchFamily="34" charset="0"/>
              <a:cs typeface="Calibri" panose="020F0502020204030204" pitchFamily="34" charset="0"/>
            </a:endParaRPr>
          </a:p>
        </p:txBody>
      </p:sp>
      <p:sp>
        <p:nvSpPr>
          <p:cNvPr id="3" name="Right Arrow 2">
            <a:extLst>
              <a:ext uri="{FF2B5EF4-FFF2-40B4-BE49-F238E27FC236}">
                <a16:creationId xmlns:a16="http://schemas.microsoft.com/office/drawing/2014/main" id="{79807FA1-245A-27C4-B368-36AF305E170C}"/>
              </a:ext>
            </a:extLst>
          </p:cNvPr>
          <p:cNvSpPr/>
          <p:nvPr/>
        </p:nvSpPr>
        <p:spPr>
          <a:xfrm rot="10800000">
            <a:off x="8873823" y="1448572"/>
            <a:ext cx="469880" cy="174661"/>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4" name="Up-down Arrow 3">
            <a:extLst>
              <a:ext uri="{FF2B5EF4-FFF2-40B4-BE49-F238E27FC236}">
                <a16:creationId xmlns:a16="http://schemas.microsoft.com/office/drawing/2014/main" id="{BAD4EE55-AB1D-DCE1-A469-5A4D1C6CE319}"/>
              </a:ext>
            </a:extLst>
          </p:cNvPr>
          <p:cNvSpPr/>
          <p:nvPr/>
        </p:nvSpPr>
        <p:spPr>
          <a:xfrm>
            <a:off x="10379487" y="2039800"/>
            <a:ext cx="195445" cy="584178"/>
          </a:xfrm>
          <a:prstGeom prst="upDown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pic>
        <p:nvPicPr>
          <p:cNvPr id="1026" name="Picture 2" descr="Docker Hubのアカウント取得方法の手順まとめ | Snow System">
            <a:extLst>
              <a:ext uri="{FF2B5EF4-FFF2-40B4-BE49-F238E27FC236}">
                <a16:creationId xmlns:a16="http://schemas.microsoft.com/office/drawing/2014/main" id="{9A93C3D9-1CF5-52DA-9856-A7C31916A8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43703" y="2860726"/>
            <a:ext cx="1014775" cy="56827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ntainer Updates Tool New Registry Support - AWS ECR - JFrog Connect">
            <a:extLst>
              <a:ext uri="{FF2B5EF4-FFF2-40B4-BE49-F238E27FC236}">
                <a16:creationId xmlns:a16="http://schemas.microsoft.com/office/drawing/2014/main" id="{BA717D64-0FD4-ADA3-E278-FF4683312B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77209" y="2829059"/>
            <a:ext cx="1131121" cy="53021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anage your build artifacts with Artifact Registry | by Jen Person | Google  Cloud - Community | Medium">
            <a:extLst>
              <a:ext uri="{FF2B5EF4-FFF2-40B4-BE49-F238E27FC236}">
                <a16:creationId xmlns:a16="http://schemas.microsoft.com/office/drawing/2014/main" id="{75FF8A28-3622-E86B-09F0-FA97A14C1E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12140" y="3998315"/>
            <a:ext cx="625126" cy="58417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82341236-4A4B-4A10-B5D4-ED05FEA85D3D}"/>
              </a:ext>
            </a:extLst>
          </p:cNvPr>
          <p:cNvSpPr/>
          <p:nvPr/>
        </p:nvSpPr>
        <p:spPr>
          <a:xfrm>
            <a:off x="9093665" y="2705033"/>
            <a:ext cx="2842395" cy="20597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dirty="0"/>
          </a:p>
        </p:txBody>
      </p:sp>
      <p:sp>
        <p:nvSpPr>
          <p:cNvPr id="6" name="Rounded Rectangle 5">
            <a:extLst>
              <a:ext uri="{FF2B5EF4-FFF2-40B4-BE49-F238E27FC236}">
                <a16:creationId xmlns:a16="http://schemas.microsoft.com/office/drawing/2014/main" id="{645180CD-6FA0-737E-7C61-920CEE3D263A}"/>
              </a:ext>
            </a:extLst>
          </p:cNvPr>
          <p:cNvSpPr/>
          <p:nvPr/>
        </p:nvSpPr>
        <p:spPr>
          <a:xfrm>
            <a:off x="228325" y="238671"/>
            <a:ext cx="6299912" cy="352338"/>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RO" dirty="0"/>
              <a:t>Docker Engine</a:t>
            </a:r>
          </a:p>
        </p:txBody>
      </p:sp>
      <p:sp>
        <p:nvSpPr>
          <p:cNvPr id="8" name="AutoShape 14" descr="JFrog Logo">
            <a:extLst>
              <a:ext uri="{FF2B5EF4-FFF2-40B4-BE49-F238E27FC236}">
                <a16:creationId xmlns:a16="http://schemas.microsoft.com/office/drawing/2014/main" id="{51D79327-8F3E-27EF-D896-6289ECB96C3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RO"/>
          </a:p>
        </p:txBody>
      </p:sp>
      <p:pic>
        <p:nvPicPr>
          <p:cNvPr id="1042" name="Picture 18" descr="JFrog Ltd. · GitHub">
            <a:extLst>
              <a:ext uri="{FF2B5EF4-FFF2-40B4-BE49-F238E27FC236}">
                <a16:creationId xmlns:a16="http://schemas.microsoft.com/office/drawing/2014/main" id="{4A7D0AEE-3CDF-88DA-AD3D-13E7C12D0B7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453964" y="4008439"/>
            <a:ext cx="588805" cy="588805"/>
          </a:xfrm>
          <a:prstGeom prst="rect">
            <a:avLst/>
          </a:prstGeom>
          <a:noFill/>
          <a:extLst>
            <a:ext uri="{909E8E84-426E-40DD-AFC4-6F175D3DCCD1}">
              <a14:hiddenFill xmlns:a14="http://schemas.microsoft.com/office/drawing/2010/main">
                <a:solidFill>
                  <a:srgbClr val="FFFFFF"/>
                </a:solidFill>
              </a14:hiddenFill>
            </a:ext>
          </a:extLst>
        </p:spPr>
      </p:pic>
      <p:sp>
        <p:nvSpPr>
          <p:cNvPr id="11" name="Right Arrow 10">
            <a:extLst>
              <a:ext uri="{FF2B5EF4-FFF2-40B4-BE49-F238E27FC236}">
                <a16:creationId xmlns:a16="http://schemas.microsoft.com/office/drawing/2014/main" id="{2E4AD474-F8F6-6D86-8EA0-4F08971742B7}"/>
              </a:ext>
            </a:extLst>
          </p:cNvPr>
          <p:cNvSpPr/>
          <p:nvPr/>
        </p:nvSpPr>
        <p:spPr>
          <a:xfrm rot="5400000">
            <a:off x="4214928" y="5259234"/>
            <a:ext cx="366932" cy="214472"/>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12" name="TextBox 11">
            <a:extLst>
              <a:ext uri="{FF2B5EF4-FFF2-40B4-BE49-F238E27FC236}">
                <a16:creationId xmlns:a16="http://schemas.microsoft.com/office/drawing/2014/main" id="{24C4F06B-6D9F-F741-FA6D-DCC0918F5B20}"/>
              </a:ext>
            </a:extLst>
          </p:cNvPr>
          <p:cNvSpPr txBox="1"/>
          <p:nvPr/>
        </p:nvSpPr>
        <p:spPr>
          <a:xfrm>
            <a:off x="2268552" y="5589450"/>
            <a:ext cx="4259685" cy="861774"/>
          </a:xfrm>
          <a:prstGeom prst="rect">
            <a:avLst/>
          </a:prstGeom>
          <a:noFill/>
        </p:spPr>
        <p:txBody>
          <a:bodyPr wrap="square" rtlCol="0">
            <a:spAutoFit/>
          </a:bodyPr>
          <a:lstStyle/>
          <a:p>
            <a:pPr algn="ctr" fontAlgn="base"/>
            <a:r>
              <a:rPr lang="en-GB" sz="1000" b="1" dirty="0">
                <a:solidFill>
                  <a:srgbClr val="2F2F2F"/>
                </a:solidFill>
                <a:latin typeface="Calibri" panose="020F0502020204030204" pitchFamily="34" charset="0"/>
                <a:cs typeface="Calibri" panose="020F0502020204030204" pitchFamily="34" charset="0"/>
              </a:rPr>
              <a:t>Docker Host</a:t>
            </a:r>
          </a:p>
          <a:p>
            <a:pPr fontAlgn="base"/>
            <a:r>
              <a:rPr lang="en-GB" sz="1000" b="1" dirty="0">
                <a:solidFill>
                  <a:srgbClr val="2F2F2F"/>
                </a:solidFill>
                <a:latin typeface="Calibri" panose="020F0502020204030204" pitchFamily="34" charset="0"/>
                <a:cs typeface="Calibri" panose="020F0502020204030204" pitchFamily="34" charset="0"/>
              </a:rPr>
              <a:t>The host provides a robust environment to run and execute the applications. </a:t>
            </a:r>
          </a:p>
          <a:p>
            <a:pPr fontAlgn="base"/>
            <a:r>
              <a:rPr lang="en-GB" sz="1000" b="1" dirty="0">
                <a:solidFill>
                  <a:srgbClr val="2F2F2F"/>
                </a:solidFill>
                <a:latin typeface="Calibri" panose="020F0502020204030204" pitchFamily="34" charset="0"/>
                <a:cs typeface="Calibri" panose="020F0502020204030204" pitchFamily="34" charset="0"/>
              </a:rPr>
              <a:t>It comprises images, containers, storage, networks and Docker daemon. </a:t>
            </a:r>
          </a:p>
          <a:p>
            <a:pPr fontAlgn="base"/>
            <a:r>
              <a:rPr lang="en-GB" sz="1000" b="1" dirty="0">
                <a:solidFill>
                  <a:srgbClr val="2F2F2F"/>
                </a:solidFill>
                <a:latin typeface="Calibri" panose="020F0502020204030204" pitchFamily="34" charset="0"/>
                <a:cs typeface="Calibri" panose="020F0502020204030204" pitchFamily="34" charset="0"/>
              </a:rPr>
              <a:t>The daemon is responsible for the container related acts and receives commands via the REST API or the CLI.</a:t>
            </a:r>
          </a:p>
        </p:txBody>
      </p:sp>
      <p:sp>
        <p:nvSpPr>
          <p:cNvPr id="13" name="TextBox 12">
            <a:extLst>
              <a:ext uri="{FF2B5EF4-FFF2-40B4-BE49-F238E27FC236}">
                <a16:creationId xmlns:a16="http://schemas.microsoft.com/office/drawing/2014/main" id="{1CBEEFFC-2590-7B66-C1B3-16CEEEEA46A4}"/>
              </a:ext>
            </a:extLst>
          </p:cNvPr>
          <p:cNvSpPr txBox="1"/>
          <p:nvPr/>
        </p:nvSpPr>
        <p:spPr>
          <a:xfrm>
            <a:off x="228325" y="5589450"/>
            <a:ext cx="1719138" cy="861774"/>
          </a:xfrm>
          <a:prstGeom prst="rect">
            <a:avLst/>
          </a:prstGeom>
          <a:noFill/>
        </p:spPr>
        <p:txBody>
          <a:bodyPr wrap="square" rtlCol="0">
            <a:spAutoFit/>
          </a:bodyPr>
          <a:lstStyle/>
          <a:p>
            <a:pPr algn="ctr"/>
            <a:r>
              <a:rPr lang="en-GB" sz="1000" b="1" dirty="0">
                <a:solidFill>
                  <a:srgbClr val="2F2F2F"/>
                </a:solidFill>
                <a:latin typeface="Calibri" panose="020F0502020204030204" pitchFamily="34" charset="0"/>
                <a:cs typeface="Calibri" panose="020F0502020204030204" pitchFamily="34" charset="0"/>
              </a:rPr>
              <a:t>Docker Client</a:t>
            </a:r>
          </a:p>
          <a:p>
            <a:r>
              <a:rPr lang="en-GB" sz="1000" b="1" dirty="0">
                <a:solidFill>
                  <a:srgbClr val="2F2F2F"/>
                </a:solidFill>
                <a:latin typeface="Calibri" panose="020F0502020204030204" pitchFamily="34" charset="0"/>
                <a:cs typeface="Calibri" panose="020F0502020204030204" pitchFamily="34" charset="0"/>
              </a:rPr>
              <a:t>Users can use clients to interact with Docker by sending commands to the</a:t>
            </a:r>
          </a:p>
          <a:p>
            <a:r>
              <a:rPr lang="en-GB" sz="1000" b="1" dirty="0">
                <a:solidFill>
                  <a:srgbClr val="2F2F2F"/>
                </a:solidFill>
                <a:latin typeface="Calibri" panose="020F0502020204030204" pitchFamily="34" charset="0"/>
                <a:cs typeface="Calibri" panose="020F0502020204030204" pitchFamily="34" charset="0"/>
              </a:rPr>
              <a:t>daemon</a:t>
            </a:r>
            <a:endParaRPr lang="en-RO" sz="1000" b="1" dirty="0">
              <a:solidFill>
                <a:srgbClr val="2F2F2F"/>
              </a:solidFill>
              <a:latin typeface="Calibri" panose="020F0502020204030204" pitchFamily="34" charset="0"/>
              <a:cs typeface="Calibri" panose="020F0502020204030204" pitchFamily="34" charset="0"/>
            </a:endParaRPr>
          </a:p>
        </p:txBody>
      </p:sp>
      <p:sp>
        <p:nvSpPr>
          <p:cNvPr id="14" name="Right Arrow 13">
            <a:extLst>
              <a:ext uri="{FF2B5EF4-FFF2-40B4-BE49-F238E27FC236}">
                <a16:creationId xmlns:a16="http://schemas.microsoft.com/office/drawing/2014/main" id="{E9BB7512-40F7-8C32-2D14-C217404CFD46}"/>
              </a:ext>
            </a:extLst>
          </p:cNvPr>
          <p:cNvSpPr/>
          <p:nvPr/>
        </p:nvSpPr>
        <p:spPr>
          <a:xfrm rot="5400000">
            <a:off x="890468" y="5219720"/>
            <a:ext cx="366932" cy="214472"/>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Tree>
    <p:extLst>
      <p:ext uri="{BB962C8B-B14F-4D97-AF65-F5344CB8AC3E}">
        <p14:creationId xmlns:p14="http://schemas.microsoft.com/office/powerpoint/2010/main" val="43399291"/>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C3955AD-D74F-0B94-7E84-16850FFC6C52}"/>
              </a:ext>
            </a:extLst>
          </p:cNvPr>
          <p:cNvPicPr>
            <a:picLocks noChangeAspect="1"/>
          </p:cNvPicPr>
          <p:nvPr/>
        </p:nvPicPr>
        <p:blipFill>
          <a:blip r:embed="rId2"/>
          <a:stretch>
            <a:fillRect/>
          </a:stretch>
        </p:blipFill>
        <p:spPr>
          <a:xfrm>
            <a:off x="3660463" y="1785167"/>
            <a:ext cx="5050089" cy="3121873"/>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11" name="TextBox 10">
            <a:extLst>
              <a:ext uri="{FF2B5EF4-FFF2-40B4-BE49-F238E27FC236}">
                <a16:creationId xmlns:a16="http://schemas.microsoft.com/office/drawing/2014/main" id="{587034A0-0AA4-A520-8C52-24285AB41ED1}"/>
              </a:ext>
            </a:extLst>
          </p:cNvPr>
          <p:cNvSpPr txBox="1"/>
          <p:nvPr/>
        </p:nvSpPr>
        <p:spPr>
          <a:xfrm>
            <a:off x="8654710" y="1207567"/>
            <a:ext cx="3092887" cy="1938992"/>
          </a:xfrm>
          <a:prstGeom prst="rect">
            <a:avLst/>
          </a:prstGeom>
          <a:noFill/>
        </p:spPr>
        <p:txBody>
          <a:bodyPr wrap="square" rtlCol="0">
            <a:spAutoFit/>
          </a:bodyPr>
          <a:lstStyle/>
          <a:p>
            <a:pPr fontAlgn="base"/>
            <a:r>
              <a:rPr lang="en-GB" sz="1000" b="1" dirty="0">
                <a:effectLst/>
              </a:rPr>
              <a:t>Containers</a:t>
            </a:r>
          </a:p>
          <a:p>
            <a:pPr fontAlgn="base"/>
            <a:r>
              <a:rPr lang="en-GB" sz="1000" dirty="0">
                <a:effectLst/>
              </a:rPr>
              <a:t>They are sort of encapsulated ecosystems that enable you to run the applications. Containers are defined by the</a:t>
            </a:r>
            <a:r>
              <a:rPr lang="en-GB" sz="1000" u="none" strike="noStrike" dirty="0">
                <a:solidFill>
                  <a:srgbClr val="1E73BE"/>
                </a:solidFill>
                <a:effectLst/>
                <a:hlinkClick r:id="rId3"/>
              </a:rPr>
              <a:t> image</a:t>
            </a:r>
            <a:r>
              <a:rPr lang="en-GB" sz="1000" dirty="0">
                <a:effectLst/>
              </a:rPr>
              <a:t> and other additional configurations provided on starting the containers.</a:t>
            </a:r>
          </a:p>
          <a:p>
            <a:pPr fontAlgn="base"/>
            <a:r>
              <a:rPr lang="en-GB" sz="1000" dirty="0">
                <a:effectLst/>
              </a:rPr>
              <a:t>The containers have access to the resources defined within the images unless and until additional access is defined while building the </a:t>
            </a:r>
            <a:r>
              <a:rPr lang="en-GB" sz="1000" u="none" strike="noStrike" dirty="0">
                <a:solidFill>
                  <a:srgbClr val="1E73BE"/>
                </a:solidFill>
                <a:effectLst/>
                <a:hlinkClick r:id="rId4"/>
              </a:rPr>
              <a:t>image in a container</a:t>
            </a:r>
            <a:r>
              <a:rPr lang="en-GB" sz="1000" dirty="0">
                <a:effectLst/>
              </a:rPr>
              <a:t>.</a:t>
            </a:r>
          </a:p>
          <a:p>
            <a:pPr fontAlgn="base"/>
            <a:r>
              <a:rPr lang="en-GB" sz="1000" dirty="0">
                <a:effectLst/>
              </a:rPr>
              <a:t>You can create a new container image based on the current state. Since the containers are smaller than virtual machines, they can be spun within seconds.</a:t>
            </a:r>
          </a:p>
          <a:p>
            <a:pPr fontAlgn="base"/>
            <a:r>
              <a:rPr lang="en-GB" sz="1000" dirty="0">
                <a:effectLst/>
              </a:rPr>
              <a:t>You get a better server density when the spin happens.</a:t>
            </a:r>
          </a:p>
        </p:txBody>
      </p:sp>
      <p:sp>
        <p:nvSpPr>
          <p:cNvPr id="12" name="TextBox 11">
            <a:extLst>
              <a:ext uri="{FF2B5EF4-FFF2-40B4-BE49-F238E27FC236}">
                <a16:creationId xmlns:a16="http://schemas.microsoft.com/office/drawing/2014/main" id="{7CCB07B6-9774-173E-0C50-89585C51F3CB}"/>
              </a:ext>
            </a:extLst>
          </p:cNvPr>
          <p:cNvSpPr txBox="1"/>
          <p:nvPr/>
        </p:nvSpPr>
        <p:spPr>
          <a:xfrm>
            <a:off x="314108" y="887885"/>
            <a:ext cx="3402196" cy="1938992"/>
          </a:xfrm>
          <a:prstGeom prst="rect">
            <a:avLst/>
          </a:prstGeom>
          <a:noFill/>
        </p:spPr>
        <p:txBody>
          <a:bodyPr wrap="square" rtlCol="0">
            <a:spAutoFit/>
          </a:bodyPr>
          <a:lstStyle/>
          <a:p>
            <a:pPr fontAlgn="base"/>
            <a:r>
              <a:rPr lang="en-GB" sz="1000" b="1" dirty="0">
                <a:effectLst/>
                <a:latin typeface="Calibri" panose="020F0502020204030204" pitchFamily="34" charset="0"/>
                <a:cs typeface="Calibri" panose="020F0502020204030204" pitchFamily="34" charset="0"/>
              </a:rPr>
              <a:t>Images</a:t>
            </a:r>
          </a:p>
          <a:p>
            <a:pPr fontAlgn="base"/>
            <a:r>
              <a:rPr lang="en-GB" sz="1000" dirty="0">
                <a:effectLst/>
                <a:latin typeface="Calibri" panose="020F0502020204030204" pitchFamily="34" charset="0"/>
                <a:cs typeface="Calibri" panose="020F0502020204030204" pitchFamily="34" charset="0"/>
              </a:rPr>
              <a:t>Images are read only binary templates that can assist in building containers. They have the metadata that describes the container’s needs and capabilities.</a:t>
            </a:r>
          </a:p>
          <a:p>
            <a:pPr fontAlgn="base"/>
            <a:r>
              <a:rPr lang="en-GB" sz="1000" dirty="0">
                <a:effectLst/>
                <a:latin typeface="Calibri" panose="020F0502020204030204" pitchFamily="34" charset="0"/>
                <a:cs typeface="Calibri" panose="020F0502020204030204" pitchFamily="34" charset="0"/>
              </a:rPr>
              <a:t>Images are used to ship and store applications. You can use images to build a container or add customization with different elements for extending the present configuration.</a:t>
            </a:r>
          </a:p>
          <a:p>
            <a:pPr fontAlgn="base"/>
            <a:r>
              <a:rPr lang="en-GB" sz="1000" dirty="0">
                <a:effectLst/>
                <a:latin typeface="Calibri" panose="020F0502020204030204" pitchFamily="34" charset="0"/>
                <a:cs typeface="Calibri" panose="020F0502020204030204" pitchFamily="34" charset="0"/>
              </a:rPr>
              <a:t>Docker images have the dependencies required to execute the code within the container.</a:t>
            </a:r>
          </a:p>
          <a:p>
            <a:pPr fontAlgn="base"/>
            <a:r>
              <a:rPr lang="en-GB" sz="1000" dirty="0">
                <a:effectLst/>
                <a:latin typeface="Calibri" panose="020F0502020204030204" pitchFamily="34" charset="0"/>
                <a:cs typeface="Calibri" panose="020F0502020204030204" pitchFamily="34" charset="0"/>
              </a:rPr>
              <a:t>You can share the images across teams within your organization with the assistance of a private container registry.</a:t>
            </a:r>
            <a:endParaRPr lang="en-RO" sz="1000"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C0EEE70F-353B-5B62-1C82-3331B73BF0D2}"/>
              </a:ext>
            </a:extLst>
          </p:cNvPr>
          <p:cNvSpPr txBox="1"/>
          <p:nvPr/>
        </p:nvSpPr>
        <p:spPr>
          <a:xfrm>
            <a:off x="8453709" y="4185011"/>
            <a:ext cx="3738291" cy="1938992"/>
          </a:xfrm>
          <a:prstGeom prst="rect">
            <a:avLst/>
          </a:prstGeom>
          <a:noFill/>
        </p:spPr>
        <p:txBody>
          <a:bodyPr wrap="square" rtlCol="0">
            <a:spAutoFit/>
          </a:bodyPr>
          <a:lstStyle/>
          <a:p>
            <a:pPr fontAlgn="base"/>
            <a:r>
              <a:rPr lang="en-GB" sz="1000" b="1" i="0" dirty="0">
                <a:effectLst/>
                <a:latin typeface="var( --e-global-typography-primary-font-family )"/>
              </a:rPr>
              <a:t>Networks</a:t>
            </a:r>
          </a:p>
          <a:p>
            <a:pPr fontAlgn="base"/>
            <a:r>
              <a:rPr lang="en-GB" sz="1000" dirty="0">
                <a:effectLst/>
                <a:latin typeface="Calibri" panose="020F0502020204030204" pitchFamily="34" charset="0"/>
                <a:cs typeface="Calibri" panose="020F0502020204030204" pitchFamily="34" charset="0"/>
              </a:rPr>
              <a:t>Docker networking is a fine passage through which the isolated containers communicate. </a:t>
            </a:r>
          </a:p>
          <a:p>
            <a:pPr fontAlgn="base"/>
            <a:r>
              <a:rPr lang="en-GB" sz="1000" dirty="0">
                <a:effectLst/>
                <a:latin typeface="Calibri" panose="020F0502020204030204" pitchFamily="34" charset="0"/>
                <a:cs typeface="Calibri" panose="020F0502020204030204" pitchFamily="34" charset="0"/>
              </a:rPr>
              <a:t>It is </a:t>
            </a:r>
            <a:r>
              <a:rPr lang="en-GB" sz="1000" dirty="0" err="1">
                <a:effectLst/>
                <a:latin typeface="Calibri" panose="020F0502020204030204" pitchFamily="34" charset="0"/>
                <a:cs typeface="Calibri" panose="020F0502020204030204" pitchFamily="34" charset="0"/>
              </a:rPr>
              <a:t>responssible</a:t>
            </a:r>
            <a:r>
              <a:rPr lang="en-GB" sz="1000" dirty="0">
                <a:effectLst/>
                <a:latin typeface="Calibri" panose="020F0502020204030204" pitchFamily="34" charset="0"/>
                <a:cs typeface="Calibri" panose="020F0502020204030204" pitchFamily="34" charset="0"/>
              </a:rPr>
              <a:t> for establish communication between Docker containers and the outside</a:t>
            </a:r>
          </a:p>
          <a:p>
            <a:pPr fontAlgn="base"/>
            <a:r>
              <a:rPr lang="en-GB" sz="1000" dirty="0">
                <a:effectLst/>
                <a:latin typeface="Calibri" panose="020F0502020204030204" pitchFamily="34" charset="0"/>
                <a:cs typeface="Calibri" panose="020F0502020204030204" pitchFamily="34" charset="0"/>
              </a:rPr>
              <a:t>world via the host machine where the Docker daemon is running. There are five network drivers in the docker:</a:t>
            </a:r>
          </a:p>
          <a:p>
            <a:pPr fontAlgn="base">
              <a:buFont typeface="Arial" panose="020B0604020202020204" pitchFamily="34" charset="0"/>
              <a:buChar char="•"/>
            </a:pPr>
            <a:r>
              <a:rPr lang="en-GB" sz="1000" dirty="0">
                <a:effectLst/>
                <a:latin typeface="Calibri" panose="020F0502020204030204" pitchFamily="34" charset="0"/>
                <a:cs typeface="Calibri" panose="020F0502020204030204" pitchFamily="34" charset="0"/>
              </a:rPr>
              <a:t>Bridge</a:t>
            </a:r>
          </a:p>
          <a:p>
            <a:pPr fontAlgn="base">
              <a:buFont typeface="Arial" panose="020B0604020202020204" pitchFamily="34" charset="0"/>
              <a:buChar char="•"/>
            </a:pPr>
            <a:r>
              <a:rPr lang="en-GB" sz="1000" dirty="0">
                <a:effectLst/>
                <a:latin typeface="Calibri" panose="020F0502020204030204" pitchFamily="34" charset="0"/>
                <a:cs typeface="Calibri" panose="020F0502020204030204" pitchFamily="34" charset="0"/>
              </a:rPr>
              <a:t>Host</a:t>
            </a:r>
          </a:p>
          <a:p>
            <a:pPr fontAlgn="base">
              <a:buFont typeface="Arial" panose="020B0604020202020204" pitchFamily="34" charset="0"/>
              <a:buChar char="•"/>
            </a:pPr>
            <a:r>
              <a:rPr lang="en-GB" sz="1000" dirty="0">
                <a:effectLst/>
                <a:latin typeface="Calibri" panose="020F0502020204030204" pitchFamily="34" charset="0"/>
                <a:cs typeface="Calibri" panose="020F0502020204030204" pitchFamily="34" charset="0"/>
              </a:rPr>
              <a:t>Overlay</a:t>
            </a:r>
          </a:p>
          <a:p>
            <a:pPr fontAlgn="base">
              <a:buFont typeface="Arial" panose="020B0604020202020204" pitchFamily="34" charset="0"/>
              <a:buChar char="•"/>
            </a:pPr>
            <a:r>
              <a:rPr lang="en-GB" sz="1000" dirty="0">
                <a:effectLst/>
                <a:latin typeface="Calibri" panose="020F0502020204030204" pitchFamily="34" charset="0"/>
                <a:cs typeface="Calibri" panose="020F0502020204030204" pitchFamily="34" charset="0"/>
              </a:rPr>
              <a:t>None</a:t>
            </a:r>
          </a:p>
          <a:p>
            <a:pPr fontAlgn="base">
              <a:buFont typeface="Arial" panose="020B0604020202020204" pitchFamily="34" charset="0"/>
              <a:buChar char="•"/>
            </a:pPr>
            <a:r>
              <a:rPr lang="en-GB" sz="1000" dirty="0" err="1">
                <a:effectLst/>
                <a:latin typeface="Calibri" panose="020F0502020204030204" pitchFamily="34" charset="0"/>
                <a:cs typeface="Calibri" panose="020F0502020204030204" pitchFamily="34" charset="0"/>
              </a:rPr>
              <a:t>Macvlan</a:t>
            </a:r>
            <a:endParaRPr lang="en-GB" sz="1000" dirty="0">
              <a:effectLst/>
              <a:latin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700B3052-19C8-7EB4-2D7F-9A978540649C}"/>
              </a:ext>
            </a:extLst>
          </p:cNvPr>
          <p:cNvSpPr txBox="1"/>
          <p:nvPr/>
        </p:nvSpPr>
        <p:spPr>
          <a:xfrm>
            <a:off x="231351" y="3915808"/>
            <a:ext cx="3071267" cy="2708434"/>
          </a:xfrm>
          <a:prstGeom prst="rect">
            <a:avLst/>
          </a:prstGeom>
          <a:noFill/>
        </p:spPr>
        <p:txBody>
          <a:bodyPr wrap="square" rtlCol="0">
            <a:spAutoFit/>
          </a:bodyPr>
          <a:lstStyle/>
          <a:p>
            <a:pPr fontAlgn="base"/>
            <a:r>
              <a:rPr lang="en-GB" sz="1000" b="1" i="0" dirty="0">
                <a:effectLst/>
                <a:latin typeface="var( --e-global-typography-primary-font-family )"/>
              </a:rPr>
              <a:t>Docker Storage</a:t>
            </a:r>
          </a:p>
          <a:p>
            <a:pPr fontAlgn="base"/>
            <a:r>
              <a:rPr lang="en-GB" sz="1000" dirty="0">
                <a:effectLst/>
                <a:latin typeface="Calibri" panose="020F0502020204030204" pitchFamily="34" charset="0"/>
                <a:cs typeface="Calibri" panose="020F0502020204030204" pitchFamily="34" charset="0"/>
              </a:rPr>
              <a:t>You can store data in the writable layers of the containers, data in non persistent</a:t>
            </a:r>
          </a:p>
          <a:p>
            <a:pPr fontAlgn="base"/>
            <a:r>
              <a:rPr lang="en-GB" sz="1000" b="1" dirty="0">
                <a:effectLst/>
                <a:latin typeface="Calibri" panose="020F0502020204030204" pitchFamily="34" charset="0"/>
                <a:cs typeface="Calibri" panose="020F0502020204030204" pitchFamily="34" charset="0"/>
              </a:rPr>
              <a:t>Data volumes</a:t>
            </a:r>
            <a:r>
              <a:rPr lang="en-GB" sz="1000" dirty="0">
                <a:effectLst/>
                <a:latin typeface="Calibri" panose="020F0502020204030204" pitchFamily="34" charset="0"/>
                <a:cs typeface="Calibri" panose="020F0502020204030204" pitchFamily="34" charset="0"/>
              </a:rPr>
              <a:t> - </a:t>
            </a:r>
            <a:r>
              <a:rPr lang="en-GB" sz="1000" b="0" i="0" dirty="0">
                <a:effectLst/>
                <a:latin typeface="Calibri" panose="020F0502020204030204" pitchFamily="34" charset="0"/>
                <a:cs typeface="Calibri" panose="020F0502020204030204" pitchFamily="34" charset="0"/>
              </a:rPr>
              <a:t>persistent storage, list volumes, rename volumes, and list the containers associated with the volumes. Data volumes are placed on different host file systems outside the container’s copy and are highly efficient.</a:t>
            </a:r>
            <a:endParaRPr lang="en-GB" sz="1000" dirty="0">
              <a:effectLst/>
              <a:latin typeface="Calibri" panose="020F0502020204030204" pitchFamily="34" charset="0"/>
              <a:cs typeface="Calibri" panose="020F0502020204030204" pitchFamily="34" charset="0"/>
            </a:endParaRPr>
          </a:p>
          <a:p>
            <a:pPr fontAlgn="base"/>
            <a:r>
              <a:rPr lang="en-GB" sz="1000" b="1" dirty="0">
                <a:effectLst/>
                <a:latin typeface="Calibri" panose="020F0502020204030204" pitchFamily="34" charset="0"/>
                <a:cs typeface="Calibri" panose="020F0502020204030204" pitchFamily="34" charset="0"/>
              </a:rPr>
              <a:t>Storage plugins - </a:t>
            </a:r>
            <a:r>
              <a:rPr lang="en-GB" sz="1000" dirty="0">
                <a:effectLst/>
                <a:latin typeface="Calibri" panose="020F0502020204030204" pitchFamily="34" charset="0"/>
                <a:cs typeface="Calibri" panose="020F0502020204030204" pitchFamily="34" charset="0"/>
              </a:rPr>
              <a:t>enable to connect with external storage platforms. The plugins map storage from the host to external sources like an appliance or a storage array.</a:t>
            </a:r>
          </a:p>
          <a:p>
            <a:pPr fontAlgn="base"/>
            <a:r>
              <a:rPr lang="en-GB" sz="1000" b="1" dirty="0">
                <a:effectLst/>
                <a:latin typeface="Calibri" panose="020F0502020204030204" pitchFamily="34" charset="0"/>
                <a:cs typeface="Calibri" panose="020F0502020204030204" pitchFamily="34" charset="0"/>
              </a:rPr>
              <a:t>Directory mounts - </a:t>
            </a:r>
            <a:r>
              <a:rPr lang="en-GB" sz="1000" dirty="0">
                <a:effectLst/>
                <a:latin typeface="Calibri" panose="020F0502020204030204" pitchFamily="34" charset="0"/>
                <a:cs typeface="Calibri" panose="020F0502020204030204" pitchFamily="34" charset="0"/>
              </a:rPr>
              <a:t>mount the host’s local directory into the container. The volumes need to be within the Docker volumes folder, and any directory on the host machine can be utilized as the volume source when the volume comes to Directory Mounts.</a:t>
            </a:r>
          </a:p>
        </p:txBody>
      </p:sp>
    </p:spTree>
    <p:extLst>
      <p:ext uri="{BB962C8B-B14F-4D97-AF65-F5344CB8AC3E}">
        <p14:creationId xmlns:p14="http://schemas.microsoft.com/office/powerpoint/2010/main" val="57970672"/>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60FCC0C-FF2F-E9DB-7C39-721B2E603ADA}"/>
              </a:ext>
            </a:extLst>
          </p:cNvPr>
          <p:cNvPicPr>
            <a:picLocks noChangeAspect="1"/>
          </p:cNvPicPr>
          <p:nvPr/>
        </p:nvPicPr>
        <p:blipFill>
          <a:blip r:embed="rId2">
            <a:duotone>
              <a:schemeClr val="accent1">
                <a:shade val="45000"/>
                <a:satMod val="135000"/>
              </a:schemeClr>
              <a:prstClr val="white"/>
            </a:duotone>
          </a:blip>
          <a:stretch>
            <a:fillRect/>
          </a:stretch>
        </p:blipFill>
        <p:spPr>
          <a:xfrm>
            <a:off x="960504" y="1044575"/>
            <a:ext cx="10599525" cy="5613190"/>
          </a:xfrm>
          <a:prstGeom prst="rect">
            <a:avLst/>
          </a:prstGeom>
        </p:spPr>
      </p:pic>
    </p:spTree>
    <p:extLst>
      <p:ext uri="{BB962C8B-B14F-4D97-AF65-F5344CB8AC3E}">
        <p14:creationId xmlns:p14="http://schemas.microsoft.com/office/powerpoint/2010/main" val="242679646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236AC786-EBC3-1B64-354E-7403B5898E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79345"/>
            <a:ext cx="12192000" cy="578008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8C3D1C5-4243-DB76-E22F-C76E84DC1B96}"/>
              </a:ext>
            </a:extLst>
          </p:cNvPr>
          <p:cNvSpPr/>
          <p:nvPr/>
        </p:nvSpPr>
        <p:spPr>
          <a:xfrm>
            <a:off x="10394302" y="1166327"/>
            <a:ext cx="1679510" cy="69046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RO"/>
          </a:p>
        </p:txBody>
      </p:sp>
    </p:spTree>
    <p:extLst>
      <p:ext uri="{BB962C8B-B14F-4D97-AF65-F5344CB8AC3E}">
        <p14:creationId xmlns:p14="http://schemas.microsoft.com/office/powerpoint/2010/main" val="3170906415"/>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79" name="Group"/>
          <p:cNvGrpSpPr/>
          <p:nvPr/>
        </p:nvGrpSpPr>
        <p:grpSpPr>
          <a:xfrm>
            <a:off x="-17125" y="-2207"/>
            <a:ext cx="12217880" cy="6860328"/>
            <a:chOff x="0" y="0"/>
            <a:chExt cx="24435758" cy="13720653"/>
          </a:xfrm>
        </p:grpSpPr>
        <p:sp>
          <p:nvSpPr>
            <p:cNvPr id="1175" name="Line"/>
            <p:cNvSpPr/>
            <p:nvPr/>
          </p:nvSpPr>
          <p:spPr>
            <a:xfrm flipH="1">
              <a:off x="1642533" y="0"/>
              <a:ext cx="1" cy="13716483"/>
            </a:xfrm>
            <a:prstGeom prst="line">
              <a:avLst/>
            </a:prstGeom>
            <a:noFill/>
            <a:ln w="25400" cap="flat">
              <a:solidFill>
                <a:srgbClr val="C00000"/>
              </a:solidFill>
              <a:custDash>
                <a:ds d="200000" sp="200000"/>
              </a:custDash>
              <a:miter lim="400000"/>
            </a:ln>
            <a:effectLst/>
          </p:spPr>
          <p:txBody>
            <a:bodyPr wrap="square" lIns="22859" tIns="22859" rIns="22859" bIns="22859" numCol="1" anchor="t">
              <a:noAutofit/>
            </a:bodyPr>
            <a:lstStyle/>
            <a:p>
              <a:endParaRPr sz="900"/>
            </a:p>
          </p:txBody>
        </p:sp>
        <p:sp>
          <p:nvSpPr>
            <p:cNvPr id="1176" name="Line"/>
            <p:cNvSpPr/>
            <p:nvPr/>
          </p:nvSpPr>
          <p:spPr>
            <a:xfrm flipH="1">
              <a:off x="22775336" y="4171"/>
              <a:ext cx="1" cy="13716483"/>
            </a:xfrm>
            <a:prstGeom prst="line">
              <a:avLst/>
            </a:prstGeom>
            <a:noFill/>
            <a:ln w="25400" cap="flat">
              <a:solidFill>
                <a:srgbClr val="C00000"/>
              </a:solidFill>
              <a:custDash>
                <a:ds d="200000" sp="200000"/>
              </a:custDash>
              <a:miter lim="400000"/>
            </a:ln>
            <a:effectLst/>
          </p:spPr>
          <p:txBody>
            <a:bodyPr wrap="square" lIns="22859" tIns="22859" rIns="22859" bIns="22859" numCol="1" anchor="t">
              <a:noAutofit/>
            </a:bodyPr>
            <a:lstStyle/>
            <a:p>
              <a:endParaRPr sz="900"/>
            </a:p>
          </p:txBody>
        </p:sp>
        <p:sp>
          <p:nvSpPr>
            <p:cNvPr id="1177" name="Line"/>
            <p:cNvSpPr/>
            <p:nvPr/>
          </p:nvSpPr>
          <p:spPr>
            <a:xfrm flipH="1" flipV="1">
              <a:off x="0" y="12200949"/>
              <a:ext cx="24419019" cy="1"/>
            </a:xfrm>
            <a:prstGeom prst="line">
              <a:avLst/>
            </a:prstGeom>
            <a:noFill/>
            <a:ln w="25400" cap="flat">
              <a:solidFill>
                <a:srgbClr val="C00000"/>
              </a:solidFill>
              <a:custDash>
                <a:ds d="200000" sp="200000"/>
              </a:custDash>
              <a:miter lim="400000"/>
            </a:ln>
            <a:effectLst/>
          </p:spPr>
          <p:txBody>
            <a:bodyPr wrap="square" lIns="22859" tIns="22859" rIns="22859" bIns="22859" numCol="1" anchor="t">
              <a:noAutofit/>
            </a:bodyPr>
            <a:lstStyle/>
            <a:p>
              <a:endParaRPr sz="900"/>
            </a:p>
          </p:txBody>
        </p:sp>
        <p:sp>
          <p:nvSpPr>
            <p:cNvPr id="1178" name="Line"/>
            <p:cNvSpPr/>
            <p:nvPr/>
          </p:nvSpPr>
          <p:spPr>
            <a:xfrm flipH="1" flipV="1">
              <a:off x="16739" y="1518101"/>
              <a:ext cx="24419021" cy="1"/>
            </a:xfrm>
            <a:prstGeom prst="line">
              <a:avLst/>
            </a:prstGeom>
            <a:noFill/>
            <a:ln w="25400" cap="flat">
              <a:solidFill>
                <a:srgbClr val="C00000"/>
              </a:solidFill>
              <a:custDash>
                <a:ds d="200000" sp="200000"/>
              </a:custDash>
              <a:miter lim="400000"/>
            </a:ln>
            <a:effectLst/>
          </p:spPr>
          <p:txBody>
            <a:bodyPr wrap="square" lIns="22859" tIns="22859" rIns="22859" bIns="22859" numCol="1" anchor="t">
              <a:noAutofit/>
            </a:bodyPr>
            <a:lstStyle/>
            <a:p>
              <a:endParaRPr sz="900"/>
            </a:p>
          </p:txBody>
        </p:sp>
      </p:grpSp>
      <p:sp>
        <p:nvSpPr>
          <p:cNvPr id="1180" name="Slide Number"/>
          <p:cNvSpPr txBox="1">
            <a:spLocks noGrp="1"/>
          </p:cNvSpPr>
          <p:nvPr>
            <p:ph type="sldNum" sz="quarter" idx="4294967295"/>
          </p:nvPr>
        </p:nvSpPr>
        <p:spPr>
          <a:xfrm>
            <a:off x="11178545" y="6206835"/>
            <a:ext cx="233935" cy="24765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a:solidFill>
                  <a:srgbClr val="656565"/>
                </a:solidFill>
              </a:defRPr>
            </a:lvl1pPr>
          </a:lstStyle>
          <a:p>
            <a:fld id="{86CB4B4D-7CA3-9044-876B-883B54F8677D}" type="slidenum">
              <a:t>40</a:t>
            </a:fld>
            <a:endParaRPr/>
          </a:p>
        </p:txBody>
      </p:sp>
      <p:sp>
        <p:nvSpPr>
          <p:cNvPr id="1181" name="Calendar 2023"/>
          <p:cNvSpPr txBox="1"/>
          <p:nvPr/>
        </p:nvSpPr>
        <p:spPr>
          <a:xfrm>
            <a:off x="9379530" y="6206835"/>
            <a:ext cx="1394416"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lvl1pPr algn="r" defTabSz="457200">
              <a:spcBef>
                <a:spcPts val="3300"/>
              </a:spcBef>
              <a:defRPr sz="2400">
                <a:solidFill>
                  <a:srgbClr val="656565"/>
                </a:solidFill>
                <a:latin typeface="+mn-lt"/>
                <a:ea typeface="+mn-ea"/>
                <a:cs typeface="+mn-cs"/>
                <a:sym typeface="DM Sans Regular"/>
              </a:defRPr>
            </a:lvl1pPr>
          </a:lstStyle>
          <a:p>
            <a:r>
              <a:rPr sz="1200"/>
              <a:t>Calendar 2023</a:t>
            </a:r>
          </a:p>
        </p:txBody>
      </p:sp>
      <p:sp>
        <p:nvSpPr>
          <p:cNvPr id="1182" name="Fortum Themes"/>
          <p:cNvSpPr txBox="1"/>
          <p:nvPr/>
        </p:nvSpPr>
        <p:spPr>
          <a:xfrm>
            <a:off x="781600" y="6206835"/>
            <a:ext cx="1394415"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p>
            <a:pPr defTabSz="228600">
              <a:spcBef>
                <a:spcPts val="1650"/>
              </a:spcBef>
              <a:defRPr sz="2400">
                <a:solidFill>
                  <a:srgbClr val="656565"/>
                </a:solidFill>
                <a:latin typeface="DM Sans Bold"/>
                <a:ea typeface="DM Sans Bold"/>
                <a:cs typeface="DM Sans Bold"/>
                <a:sym typeface="DM Sans Bold"/>
              </a:defRPr>
            </a:pPr>
            <a:r>
              <a:rPr sz="1200"/>
              <a:t>Fortum</a:t>
            </a:r>
            <a:r>
              <a:rPr sz="1200">
                <a:sym typeface="DM Sans Regular"/>
              </a:rPr>
              <a:t> Themes</a:t>
            </a:r>
          </a:p>
        </p:txBody>
      </p:sp>
      <p:sp>
        <p:nvSpPr>
          <p:cNvPr id="1183" name="Rounded Rectangle"/>
          <p:cNvSpPr/>
          <p:nvPr/>
        </p:nvSpPr>
        <p:spPr>
          <a:xfrm>
            <a:off x="8702363" y="4258267"/>
            <a:ext cx="2506474" cy="828286"/>
          </a:xfrm>
          <a:prstGeom prst="roundRect">
            <a:avLst>
              <a:gd name="adj" fmla="val 11745"/>
            </a:avLst>
          </a:prstGeom>
          <a:solidFill>
            <a:schemeClr val="accent5"/>
          </a:solidFill>
          <a:ln w="12700">
            <a:miter lim="400000"/>
          </a:ln>
        </p:spPr>
        <p:txBody>
          <a:bodyPr lIns="0" tIns="0" rIns="0" bIns="0" anchor="ctr"/>
          <a:lstStyle/>
          <a:p>
            <a:pPr defTabSz="764352">
              <a:defRPr sz="5400">
                <a:solidFill>
                  <a:srgbClr val="FFFFFF"/>
                </a:solidFill>
              </a:defRPr>
            </a:pPr>
            <a:endParaRPr sz="2700"/>
          </a:p>
        </p:txBody>
      </p:sp>
      <p:sp>
        <p:nvSpPr>
          <p:cNvPr id="1184" name="Placeholder text"/>
          <p:cNvSpPr txBox="1"/>
          <p:nvPr/>
        </p:nvSpPr>
        <p:spPr>
          <a:xfrm>
            <a:off x="6710839" y="4208159"/>
            <a:ext cx="1569827" cy="2513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lvl1pPr algn="l" defTabSz="457200">
              <a:defRPr sz="2600"/>
            </a:lvl1pPr>
          </a:lstStyle>
          <a:p>
            <a:r>
              <a:rPr sz="1300"/>
              <a:t>Placeholder text</a:t>
            </a:r>
          </a:p>
        </p:txBody>
      </p:sp>
      <p:sp>
        <p:nvSpPr>
          <p:cNvPr id="1185" name="Lorem ipsum dolor sit amet, consectetur adipiscing elit, sed do eiusmod tempor exercitation ullamco laboris"/>
          <p:cNvSpPr txBox="1"/>
          <p:nvPr/>
        </p:nvSpPr>
        <p:spPr>
          <a:xfrm>
            <a:off x="6717736" y="4491809"/>
            <a:ext cx="1638558" cy="6052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lvl1pPr algn="l" defTabSz="457200">
              <a:defRPr sz="1800">
                <a:solidFill>
                  <a:srgbClr val="656565"/>
                </a:solidFill>
                <a:latin typeface="+mn-lt"/>
                <a:ea typeface="+mn-ea"/>
                <a:cs typeface="+mn-cs"/>
                <a:sym typeface="DM Sans Regular"/>
              </a:defRPr>
            </a:lvl1pPr>
          </a:lstStyle>
          <a:p>
            <a:r>
              <a:rPr sz="900" dirty="0">
                <a:solidFill>
                  <a:schemeClr val="tx2"/>
                </a:solidFill>
              </a:rPr>
              <a:t>Lorem ipsum dolor sit </a:t>
            </a:r>
            <a:r>
              <a:rPr sz="900" dirty="0" err="1">
                <a:solidFill>
                  <a:schemeClr val="tx2"/>
                </a:solidFill>
              </a:rPr>
              <a:t>amet</a:t>
            </a:r>
            <a:r>
              <a:rPr sz="900" dirty="0">
                <a:solidFill>
                  <a:schemeClr val="tx2"/>
                </a:solidFill>
              </a:rPr>
              <a:t>, </a:t>
            </a:r>
            <a:r>
              <a:rPr sz="900" dirty="0" err="1">
                <a:solidFill>
                  <a:schemeClr val="tx2"/>
                </a:solidFill>
              </a:rPr>
              <a:t>consectetur</a:t>
            </a:r>
            <a:r>
              <a:rPr sz="900" dirty="0">
                <a:solidFill>
                  <a:schemeClr val="tx2"/>
                </a:solidFill>
              </a:rPr>
              <a:t> </a:t>
            </a:r>
            <a:r>
              <a:rPr sz="900" dirty="0" err="1">
                <a:solidFill>
                  <a:schemeClr val="tx2"/>
                </a:solidFill>
              </a:rPr>
              <a:t>adipiscing</a:t>
            </a:r>
            <a:r>
              <a:rPr sz="900" dirty="0">
                <a:solidFill>
                  <a:schemeClr val="tx2"/>
                </a:solidFill>
              </a:rPr>
              <a:t> </a:t>
            </a:r>
            <a:r>
              <a:rPr sz="900" dirty="0" err="1">
                <a:solidFill>
                  <a:schemeClr val="tx2"/>
                </a:solidFill>
              </a:rPr>
              <a:t>elit</a:t>
            </a:r>
            <a:r>
              <a:rPr sz="900" dirty="0">
                <a:solidFill>
                  <a:schemeClr val="tx2"/>
                </a:solidFill>
              </a:rPr>
              <a:t>, sed do </a:t>
            </a:r>
            <a:r>
              <a:rPr sz="900" dirty="0" err="1">
                <a:solidFill>
                  <a:schemeClr val="tx2"/>
                </a:solidFill>
              </a:rPr>
              <a:t>eiusmod</a:t>
            </a:r>
            <a:r>
              <a:rPr sz="900" dirty="0">
                <a:solidFill>
                  <a:schemeClr val="tx2"/>
                </a:solidFill>
              </a:rPr>
              <a:t> </a:t>
            </a:r>
            <a:r>
              <a:rPr sz="900" dirty="0" err="1">
                <a:solidFill>
                  <a:schemeClr val="tx2"/>
                </a:solidFill>
              </a:rPr>
              <a:t>tempor</a:t>
            </a:r>
            <a:r>
              <a:rPr sz="900" dirty="0">
                <a:solidFill>
                  <a:schemeClr val="tx2"/>
                </a:solidFill>
              </a:rPr>
              <a:t> exercitation </a:t>
            </a:r>
            <a:r>
              <a:rPr sz="900" dirty="0" err="1">
                <a:solidFill>
                  <a:schemeClr val="tx2"/>
                </a:solidFill>
              </a:rPr>
              <a:t>ullamco</a:t>
            </a:r>
            <a:r>
              <a:rPr sz="900" dirty="0">
                <a:solidFill>
                  <a:schemeClr val="tx2"/>
                </a:solidFill>
              </a:rPr>
              <a:t> </a:t>
            </a:r>
            <a:r>
              <a:rPr sz="900" dirty="0" err="1">
                <a:solidFill>
                  <a:schemeClr val="tx2"/>
                </a:solidFill>
              </a:rPr>
              <a:t>laboris</a:t>
            </a:r>
            <a:endParaRPr sz="900" dirty="0">
              <a:solidFill>
                <a:schemeClr val="tx2"/>
              </a:solidFill>
            </a:endParaRPr>
          </a:p>
        </p:txBody>
      </p:sp>
      <p:sp>
        <p:nvSpPr>
          <p:cNvPr id="1186" name="The basic elements of the style"/>
          <p:cNvSpPr txBox="1"/>
          <p:nvPr/>
        </p:nvSpPr>
        <p:spPr>
          <a:xfrm>
            <a:off x="763471" y="620370"/>
            <a:ext cx="6117190" cy="5129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lvl1pPr algn="l">
              <a:defRPr sz="6000"/>
            </a:lvl1pPr>
          </a:lstStyle>
          <a:p>
            <a:r>
              <a:rPr sz="3000" dirty="0"/>
              <a:t>The basic elements of the style</a:t>
            </a:r>
          </a:p>
        </p:txBody>
      </p:sp>
      <p:sp>
        <p:nvSpPr>
          <p:cNvPr id="1187" name="Lorem ipsum dolor sit amet, consectetur adipiscing elit, sed do eiusmod tempor incididunt ut labore et dolore magna aliqua. Pretium quam vulputate dignissim suspendisse in est ante in nibh. Tempor commodo ullamcorper a lacus vestibulum sed arcu. Et solli"/>
          <p:cNvSpPr txBox="1"/>
          <p:nvPr/>
        </p:nvSpPr>
        <p:spPr>
          <a:xfrm>
            <a:off x="783682" y="1357897"/>
            <a:ext cx="10569934" cy="20261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p>
            <a:pPr defTabSz="228600">
              <a:spcBef>
                <a:spcPts val="1000"/>
              </a:spcBef>
              <a:defRPr sz="2400">
                <a:solidFill>
                  <a:srgbClr val="656565"/>
                </a:solidFill>
                <a:latin typeface="+mn-lt"/>
                <a:ea typeface="+mn-ea"/>
                <a:cs typeface="+mn-cs"/>
                <a:sym typeface="DM Sans Regular"/>
              </a:defRPr>
            </a:pPr>
            <a:r>
              <a:rPr sz="1200">
                <a:solidFill>
                  <a:schemeClr val="tx2"/>
                </a:solidFill>
              </a:rPr>
              <a:t>Lorem ipsum dolor sit amet, consectetur adipiscing elit, sed do eiusmod tempor incididunt ut labore et dolore magna aliqua. Pretium quam vulputate dignissim suspendisse in est ante in nibh. Tempor commodo ullamcorper a lacus vestibulum sed arcu. Et sollicitudin ac orci phasellus egestas tellus rutrum. Ornare arcu dui vivamus arcu. Enim neque volutpat ac tincidunt. Ullamcorper velit sed ullamcorper morbi tincidunt ornare massa eget. Tincidunt arcu non sodales neque sodales ut etiam sit. Adipiscing elit ut aliquam purus sit. Purus ut faucibus pulvinar elementum. Pulvinar sapien et ligula ullamcorper malesuada proin libero. Arcu non odio euismod lacinia at quis risus sed vulputate.</a:t>
            </a:r>
          </a:p>
          <a:p>
            <a:pPr defTabSz="228600">
              <a:spcBef>
                <a:spcPts val="1000"/>
              </a:spcBef>
              <a:defRPr sz="2400">
                <a:solidFill>
                  <a:srgbClr val="656565"/>
                </a:solidFill>
                <a:latin typeface="+mn-lt"/>
                <a:ea typeface="+mn-ea"/>
                <a:cs typeface="+mn-cs"/>
                <a:sym typeface="DM Sans Regular"/>
              </a:defRPr>
            </a:pPr>
            <a:r>
              <a:rPr sz="1200">
                <a:solidFill>
                  <a:schemeClr val="tx2"/>
                </a:solidFill>
              </a:rPr>
              <a:t>Morbi tristique senectus et netus et. Justo laoreet sit amet cursus sit amet. Amet facilisis magna etiam tempor orci eu. Tortor at auctor urna nunc id cursus metus aliquam eleifend. Viverra aliquet eget sit amet. Gravida in fermentum et sollicitudin ac orci. Aliquam vestibulum morbi blandit cursus. Turpis massa sed elementum tempus. Sollicitudin aliquam ultrices sagittis orci a scelerisque. In nisl nisi scelerisque eu ultrices vitae. Risus at ultrices mi tempus imperdiet nulla. Nec ullamcorper sit amet risus nullam eget felis. Sed arcu non odio euismod. Sed nisi lacus sed viverra tellus in hac habitasse. Lorem mollis aliquam ut porttitor leo a. Quis viverra nibh cras pulvinar mattis nunc. Condimentum id venenatis a condimentum vitae. Maecenas pharetra convallis posuere morbi leo urna molestie.</a:t>
            </a:r>
          </a:p>
        </p:txBody>
      </p:sp>
      <p:sp>
        <p:nvSpPr>
          <p:cNvPr id="1188" name="Rounded Rectangle"/>
          <p:cNvSpPr/>
          <p:nvPr/>
        </p:nvSpPr>
        <p:spPr>
          <a:xfrm>
            <a:off x="2214783" y="4262065"/>
            <a:ext cx="514307" cy="514307"/>
          </a:xfrm>
          <a:prstGeom prst="roundRect">
            <a:avLst>
              <a:gd name="adj" fmla="val 12347"/>
            </a:avLst>
          </a:prstGeom>
          <a:solidFill>
            <a:srgbClr val="4BC89D"/>
          </a:solidFill>
          <a:ln w="12700">
            <a:miter lim="400000"/>
          </a:ln>
        </p:spPr>
        <p:txBody>
          <a:bodyPr lIns="0" tIns="0" rIns="0" bIns="0" anchor="ctr"/>
          <a:lstStyle/>
          <a:p>
            <a:pPr defTabSz="764352">
              <a:defRPr sz="5400">
                <a:solidFill>
                  <a:srgbClr val="FFFFFF"/>
                </a:solidFill>
              </a:defRPr>
            </a:pPr>
            <a:endParaRPr sz="2700"/>
          </a:p>
        </p:txBody>
      </p:sp>
      <p:sp>
        <p:nvSpPr>
          <p:cNvPr id="1189" name="Rounded Rectangle"/>
          <p:cNvSpPr/>
          <p:nvPr/>
        </p:nvSpPr>
        <p:spPr>
          <a:xfrm>
            <a:off x="2815855" y="4262065"/>
            <a:ext cx="514307" cy="514307"/>
          </a:xfrm>
          <a:prstGeom prst="roundRect">
            <a:avLst>
              <a:gd name="adj" fmla="val 12347"/>
            </a:avLst>
          </a:prstGeom>
          <a:solidFill>
            <a:srgbClr val="0EABE6"/>
          </a:solidFill>
          <a:ln w="12700">
            <a:miter lim="400000"/>
          </a:ln>
        </p:spPr>
        <p:txBody>
          <a:bodyPr lIns="0" tIns="0" rIns="0" bIns="0" anchor="ctr"/>
          <a:lstStyle/>
          <a:p>
            <a:pPr defTabSz="764352">
              <a:defRPr sz="5400">
                <a:solidFill>
                  <a:srgbClr val="FFFFFF"/>
                </a:solidFill>
              </a:defRPr>
            </a:pPr>
            <a:endParaRPr sz="2700" dirty="0"/>
          </a:p>
        </p:txBody>
      </p:sp>
      <p:sp>
        <p:nvSpPr>
          <p:cNvPr id="1190" name="Rounded Rectangle"/>
          <p:cNvSpPr/>
          <p:nvPr/>
        </p:nvSpPr>
        <p:spPr>
          <a:xfrm>
            <a:off x="3416929" y="4262065"/>
            <a:ext cx="514307" cy="514307"/>
          </a:xfrm>
          <a:prstGeom prst="roundRect">
            <a:avLst>
              <a:gd name="adj" fmla="val 12347"/>
            </a:avLst>
          </a:prstGeom>
          <a:solidFill>
            <a:srgbClr val="F8B61A"/>
          </a:solidFill>
          <a:ln w="12700">
            <a:miter lim="400000"/>
          </a:ln>
        </p:spPr>
        <p:txBody>
          <a:bodyPr lIns="0" tIns="0" rIns="0" bIns="0" anchor="ctr"/>
          <a:lstStyle/>
          <a:p>
            <a:pPr defTabSz="764352">
              <a:defRPr sz="5400">
                <a:solidFill>
                  <a:srgbClr val="FFFFFF"/>
                </a:solidFill>
              </a:defRPr>
            </a:pPr>
            <a:endParaRPr sz="2700"/>
          </a:p>
        </p:txBody>
      </p:sp>
      <p:sp>
        <p:nvSpPr>
          <p:cNvPr id="1191" name="Rounded Rectangle"/>
          <p:cNvSpPr/>
          <p:nvPr/>
        </p:nvSpPr>
        <p:spPr>
          <a:xfrm>
            <a:off x="4018001" y="4262065"/>
            <a:ext cx="514307" cy="514307"/>
          </a:xfrm>
          <a:prstGeom prst="roundRect">
            <a:avLst>
              <a:gd name="adj" fmla="val 12347"/>
            </a:avLst>
          </a:prstGeom>
          <a:solidFill>
            <a:srgbClr val="F97902"/>
          </a:solidFill>
          <a:ln w="12700">
            <a:miter lim="400000"/>
          </a:ln>
        </p:spPr>
        <p:txBody>
          <a:bodyPr lIns="0" tIns="0" rIns="0" bIns="0" anchor="ctr"/>
          <a:lstStyle/>
          <a:p>
            <a:pPr defTabSz="764352">
              <a:defRPr sz="5400">
                <a:solidFill>
                  <a:srgbClr val="FFFFFF"/>
                </a:solidFill>
              </a:defRPr>
            </a:pPr>
            <a:endParaRPr sz="2700"/>
          </a:p>
        </p:txBody>
      </p:sp>
      <p:sp>
        <p:nvSpPr>
          <p:cNvPr id="1192" name="Rounded Rectangle"/>
          <p:cNvSpPr/>
          <p:nvPr/>
        </p:nvSpPr>
        <p:spPr>
          <a:xfrm>
            <a:off x="4831653" y="4262065"/>
            <a:ext cx="514307" cy="514307"/>
          </a:xfrm>
          <a:prstGeom prst="roundRect">
            <a:avLst>
              <a:gd name="adj" fmla="val 12347"/>
            </a:avLst>
          </a:prstGeom>
          <a:solidFill>
            <a:schemeClr val="accent5"/>
          </a:solidFill>
          <a:ln w="12700">
            <a:miter lim="400000"/>
          </a:ln>
        </p:spPr>
        <p:txBody>
          <a:bodyPr lIns="0" tIns="0" rIns="0" bIns="0" anchor="ctr"/>
          <a:lstStyle/>
          <a:p>
            <a:pPr defTabSz="764352">
              <a:defRPr sz="5400">
                <a:solidFill>
                  <a:srgbClr val="FFFFFF"/>
                </a:solidFill>
              </a:defRPr>
            </a:pPr>
            <a:endParaRPr sz="2700"/>
          </a:p>
        </p:txBody>
      </p:sp>
      <p:sp>
        <p:nvSpPr>
          <p:cNvPr id="1193" name="Rounded Rectangle"/>
          <p:cNvSpPr/>
          <p:nvPr/>
        </p:nvSpPr>
        <p:spPr>
          <a:xfrm>
            <a:off x="800058" y="4262065"/>
            <a:ext cx="514307" cy="514307"/>
          </a:xfrm>
          <a:prstGeom prst="roundRect">
            <a:avLst>
              <a:gd name="adj" fmla="val 12347"/>
            </a:avLst>
          </a:prstGeom>
          <a:solidFill>
            <a:srgbClr val="1A1A1A"/>
          </a:solidFill>
          <a:ln w="12700">
            <a:miter lim="400000"/>
          </a:ln>
        </p:spPr>
        <p:txBody>
          <a:bodyPr lIns="0" tIns="0" rIns="0" bIns="0" anchor="ctr"/>
          <a:lstStyle/>
          <a:p>
            <a:pPr defTabSz="764352">
              <a:defRPr sz="5400">
                <a:solidFill>
                  <a:srgbClr val="FFFFFF"/>
                </a:solidFill>
              </a:defRPr>
            </a:pPr>
            <a:endParaRPr sz="2700"/>
          </a:p>
        </p:txBody>
      </p:sp>
      <p:sp>
        <p:nvSpPr>
          <p:cNvPr id="1194" name="Rounded Rectangle"/>
          <p:cNvSpPr/>
          <p:nvPr/>
        </p:nvSpPr>
        <p:spPr>
          <a:xfrm>
            <a:off x="1401130" y="4262065"/>
            <a:ext cx="514307" cy="514307"/>
          </a:xfrm>
          <a:prstGeom prst="roundRect">
            <a:avLst>
              <a:gd name="adj" fmla="val 12347"/>
            </a:avLst>
          </a:prstGeom>
          <a:solidFill>
            <a:srgbClr val="656565"/>
          </a:solidFill>
          <a:ln w="12700">
            <a:miter lim="400000"/>
          </a:ln>
        </p:spPr>
        <p:txBody>
          <a:bodyPr lIns="0" tIns="0" rIns="0" bIns="0" anchor="ctr"/>
          <a:lstStyle/>
          <a:p>
            <a:pPr defTabSz="764352">
              <a:defRPr sz="5400">
                <a:solidFill>
                  <a:srgbClr val="FFFFFF"/>
                </a:solidFill>
              </a:defRPr>
            </a:pPr>
            <a:endParaRPr sz="2700"/>
          </a:p>
        </p:txBody>
      </p:sp>
      <p:sp>
        <p:nvSpPr>
          <p:cNvPr id="1195" name="Rounded Rectangle"/>
          <p:cNvSpPr/>
          <p:nvPr/>
        </p:nvSpPr>
        <p:spPr>
          <a:xfrm>
            <a:off x="5645305" y="4262065"/>
            <a:ext cx="514307" cy="514307"/>
          </a:xfrm>
          <a:prstGeom prst="roundRect">
            <a:avLst>
              <a:gd name="adj" fmla="val 12347"/>
            </a:avLst>
          </a:prstGeom>
          <a:solidFill>
            <a:schemeClr val="accent6"/>
          </a:solidFill>
          <a:ln w="12700">
            <a:miter lim="400000"/>
          </a:ln>
        </p:spPr>
        <p:txBody>
          <a:bodyPr lIns="0" tIns="0" rIns="0" bIns="0" anchor="ctr"/>
          <a:lstStyle/>
          <a:p>
            <a:pPr defTabSz="764352">
              <a:defRPr sz="5400">
                <a:solidFill>
                  <a:srgbClr val="FFFFFF"/>
                </a:solidFill>
              </a:defRPr>
            </a:pPr>
            <a:endParaRPr sz="2700"/>
          </a:p>
        </p:txBody>
      </p:sp>
      <p:sp>
        <p:nvSpPr>
          <p:cNvPr id="1196" name="R15"/>
          <p:cNvSpPr txBox="1"/>
          <p:nvPr/>
        </p:nvSpPr>
        <p:spPr>
          <a:xfrm>
            <a:off x="8980973" y="4421796"/>
            <a:ext cx="350835" cy="2051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lvl1pPr algn="l" defTabSz="457200">
              <a:defRPr sz="2000">
                <a:latin typeface="+mn-lt"/>
                <a:ea typeface="+mn-ea"/>
                <a:cs typeface="+mn-cs"/>
                <a:sym typeface="DM Sans Regular"/>
              </a:defRPr>
            </a:lvl1pPr>
          </a:lstStyle>
          <a:p>
            <a:r>
              <a:rPr sz="1000" dirty="0"/>
              <a:t>R15</a:t>
            </a:r>
          </a:p>
        </p:txBody>
      </p:sp>
      <p:sp>
        <p:nvSpPr>
          <p:cNvPr id="1197" name="Radius for shapes"/>
          <p:cNvSpPr txBox="1"/>
          <p:nvPr/>
        </p:nvSpPr>
        <p:spPr>
          <a:xfrm>
            <a:off x="9323873" y="4421796"/>
            <a:ext cx="1569827" cy="2051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lvl1pPr algn="l" defTabSz="457200">
              <a:defRPr sz="2000">
                <a:solidFill>
                  <a:srgbClr val="656565"/>
                </a:solidFill>
                <a:latin typeface="+mn-lt"/>
                <a:ea typeface="+mn-ea"/>
                <a:cs typeface="+mn-cs"/>
                <a:sym typeface="DM Sans Regular"/>
              </a:defRPr>
            </a:lvl1pPr>
          </a:lstStyle>
          <a:p>
            <a:r>
              <a:rPr sz="1000">
                <a:solidFill>
                  <a:schemeClr val="tx2"/>
                </a:solidFill>
              </a:rPr>
              <a:t>Radius for shapes</a:t>
            </a:r>
          </a:p>
        </p:txBody>
      </p:sp>
      <p:grpSp>
        <p:nvGrpSpPr>
          <p:cNvPr id="1200" name="R10  Button"/>
          <p:cNvGrpSpPr/>
          <p:nvPr/>
        </p:nvGrpSpPr>
        <p:grpSpPr>
          <a:xfrm>
            <a:off x="8699500" y="5209046"/>
            <a:ext cx="1622974" cy="469319"/>
            <a:chOff x="0" y="0"/>
            <a:chExt cx="3245946" cy="938637"/>
          </a:xfrm>
        </p:grpSpPr>
        <p:sp>
          <p:nvSpPr>
            <p:cNvPr id="1198" name="Rounded Rectangle"/>
            <p:cNvSpPr/>
            <p:nvPr/>
          </p:nvSpPr>
          <p:spPr>
            <a:xfrm>
              <a:off x="0" y="0"/>
              <a:ext cx="3245946" cy="938637"/>
            </a:xfrm>
            <a:prstGeom prst="roundRect">
              <a:avLst>
                <a:gd name="adj" fmla="val 14635"/>
              </a:avLst>
            </a:prstGeom>
            <a:solidFill>
              <a:schemeClr val="accent1"/>
            </a:solidFill>
            <a:ln w="12700" cap="flat">
              <a:noFill/>
              <a:miter lim="400000"/>
            </a:ln>
            <a:effectLst/>
          </p:spPr>
          <p:txBody>
            <a:bodyPr wrap="square" lIns="0" tIns="0" rIns="0" bIns="0" numCol="1" anchor="ctr">
              <a:noAutofit/>
            </a:bodyPr>
            <a:lstStyle/>
            <a:p>
              <a:pPr defTabSz="764352">
                <a:defRPr sz="2400">
                  <a:solidFill>
                    <a:srgbClr val="FFFFFF"/>
                  </a:solidFill>
                  <a:latin typeface="+mn-lt"/>
                  <a:ea typeface="+mn-ea"/>
                  <a:cs typeface="+mn-cs"/>
                  <a:sym typeface="DM Sans Regular"/>
                </a:defRPr>
              </a:pPr>
              <a:endParaRPr sz="1200"/>
            </a:p>
          </p:txBody>
        </p:sp>
        <p:sp>
          <p:nvSpPr>
            <p:cNvPr id="1199" name="R10  Button"/>
            <p:cNvSpPr txBox="1"/>
            <p:nvPr/>
          </p:nvSpPr>
          <p:spPr>
            <a:xfrm>
              <a:off x="40234" y="284654"/>
              <a:ext cx="3165478" cy="3693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defTabSz="1528703">
                <a:defRPr sz="2400">
                  <a:solidFill>
                    <a:srgbClr val="FCFFFF"/>
                  </a:solidFill>
                  <a:latin typeface="+mn-lt"/>
                  <a:ea typeface="+mn-ea"/>
                  <a:cs typeface="+mn-cs"/>
                  <a:sym typeface="DM Sans Regular"/>
                </a:defRPr>
              </a:lvl1pPr>
            </a:lstStyle>
            <a:p>
              <a:r>
                <a:rPr sz="1200" dirty="0">
                  <a:solidFill>
                    <a:schemeClr val="bg1"/>
                  </a:solidFill>
                </a:rPr>
                <a:t>R10  Button</a:t>
              </a:r>
            </a:p>
          </p:txBody>
        </p:sp>
      </p:grpSp>
      <p:sp>
        <p:nvSpPr>
          <p:cNvPr id="1201" name="Font…"/>
          <p:cNvSpPr txBox="1"/>
          <p:nvPr/>
        </p:nvSpPr>
        <p:spPr>
          <a:xfrm>
            <a:off x="855327" y="4971640"/>
            <a:ext cx="403769" cy="3590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p>
            <a:pPr defTabSz="228600">
              <a:defRPr sz="2000">
                <a:solidFill>
                  <a:srgbClr val="656565"/>
                </a:solidFill>
                <a:latin typeface="+mn-lt"/>
                <a:ea typeface="+mn-ea"/>
                <a:cs typeface="+mn-cs"/>
                <a:sym typeface="DM Sans Regular"/>
              </a:defRPr>
            </a:pPr>
            <a:r>
              <a:rPr sz="1000" dirty="0">
                <a:solidFill>
                  <a:schemeClr val="tx2"/>
                </a:solidFill>
              </a:rPr>
              <a:t>Font</a:t>
            </a:r>
          </a:p>
          <a:p>
            <a:pPr defTabSz="228600">
              <a:defRPr sz="2000">
                <a:solidFill>
                  <a:srgbClr val="656565"/>
                </a:solidFill>
                <a:latin typeface="+mn-lt"/>
                <a:ea typeface="+mn-ea"/>
                <a:cs typeface="+mn-cs"/>
                <a:sym typeface="DM Sans Regular"/>
              </a:defRPr>
            </a:pPr>
            <a:r>
              <a:rPr sz="1000" dirty="0">
                <a:solidFill>
                  <a:schemeClr val="tx2"/>
                </a:solidFill>
              </a:rPr>
              <a:t>title</a:t>
            </a:r>
          </a:p>
        </p:txBody>
      </p:sp>
      <p:sp>
        <p:nvSpPr>
          <p:cNvPr id="1202" name="Font…"/>
          <p:cNvSpPr txBox="1"/>
          <p:nvPr/>
        </p:nvSpPr>
        <p:spPr>
          <a:xfrm>
            <a:off x="1456399" y="4971640"/>
            <a:ext cx="403769" cy="3590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p>
            <a:pPr defTabSz="228600">
              <a:defRPr sz="2000">
                <a:solidFill>
                  <a:srgbClr val="656565"/>
                </a:solidFill>
                <a:latin typeface="+mn-lt"/>
                <a:ea typeface="+mn-ea"/>
                <a:cs typeface="+mn-cs"/>
                <a:sym typeface="DM Sans Regular"/>
              </a:defRPr>
            </a:pPr>
            <a:r>
              <a:rPr sz="1000">
                <a:solidFill>
                  <a:schemeClr val="tx2"/>
                </a:solidFill>
              </a:rPr>
              <a:t>Font</a:t>
            </a:r>
          </a:p>
          <a:p>
            <a:pPr defTabSz="228600">
              <a:defRPr sz="2000">
                <a:solidFill>
                  <a:srgbClr val="656565"/>
                </a:solidFill>
                <a:latin typeface="+mn-lt"/>
                <a:ea typeface="+mn-ea"/>
                <a:cs typeface="+mn-cs"/>
                <a:sym typeface="DM Sans Regular"/>
              </a:defRPr>
            </a:pPr>
            <a:r>
              <a:rPr sz="1000">
                <a:solidFill>
                  <a:schemeClr val="tx2"/>
                </a:solidFill>
              </a:rPr>
              <a:t>body</a:t>
            </a:r>
          </a:p>
        </p:txBody>
      </p:sp>
      <p:sp>
        <p:nvSpPr>
          <p:cNvPr id="1203" name="Accent colours"/>
          <p:cNvSpPr txBox="1"/>
          <p:nvPr/>
        </p:nvSpPr>
        <p:spPr>
          <a:xfrm>
            <a:off x="2673958" y="4971640"/>
            <a:ext cx="1363161" cy="2051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lvl1pPr defTabSz="457200">
              <a:defRPr sz="2000">
                <a:solidFill>
                  <a:srgbClr val="656565"/>
                </a:solidFill>
                <a:latin typeface="+mn-lt"/>
                <a:ea typeface="+mn-ea"/>
                <a:cs typeface="+mn-cs"/>
                <a:sym typeface="DM Sans Regular"/>
              </a:defRPr>
            </a:lvl1pPr>
          </a:lstStyle>
          <a:p>
            <a:r>
              <a:rPr sz="1000" dirty="0">
                <a:solidFill>
                  <a:schemeClr val="tx2"/>
                </a:solidFill>
              </a:rPr>
              <a:t>Accent </a:t>
            </a:r>
            <a:r>
              <a:rPr sz="1000" dirty="0" err="1">
                <a:solidFill>
                  <a:schemeClr val="tx2"/>
                </a:solidFill>
              </a:rPr>
              <a:t>colours</a:t>
            </a:r>
            <a:endParaRPr sz="1000" dirty="0">
              <a:solidFill>
                <a:schemeClr val="tx2"/>
              </a:solidFill>
            </a:endParaRPr>
          </a:p>
        </p:txBody>
      </p:sp>
      <p:sp>
        <p:nvSpPr>
          <p:cNvPr id="1204" name="Background colours"/>
          <p:cNvSpPr txBox="1"/>
          <p:nvPr/>
        </p:nvSpPr>
        <p:spPr>
          <a:xfrm>
            <a:off x="4544494" y="4971640"/>
            <a:ext cx="1088625" cy="2051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lvl1pPr defTabSz="457200">
              <a:defRPr sz="2000">
                <a:solidFill>
                  <a:srgbClr val="656565"/>
                </a:solidFill>
                <a:latin typeface="+mn-lt"/>
                <a:ea typeface="+mn-ea"/>
                <a:cs typeface="+mn-cs"/>
                <a:sym typeface="DM Sans Regular"/>
              </a:defRPr>
            </a:lvl1pPr>
          </a:lstStyle>
          <a:p>
            <a:r>
              <a:rPr sz="1000">
                <a:solidFill>
                  <a:schemeClr val="tx2"/>
                </a:solidFill>
              </a:rPr>
              <a:t>Background colours</a:t>
            </a:r>
          </a:p>
        </p:txBody>
      </p:sp>
      <p:sp>
        <p:nvSpPr>
          <p:cNvPr id="1205" name="Line"/>
          <p:cNvSpPr txBox="1"/>
          <p:nvPr/>
        </p:nvSpPr>
        <p:spPr>
          <a:xfrm>
            <a:off x="5582057" y="4971640"/>
            <a:ext cx="640804" cy="2051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spAutoFit/>
          </a:bodyPr>
          <a:lstStyle>
            <a:lvl1pPr defTabSz="457200">
              <a:defRPr sz="2000">
                <a:solidFill>
                  <a:srgbClr val="656565"/>
                </a:solidFill>
                <a:latin typeface="+mn-lt"/>
                <a:ea typeface="+mn-ea"/>
                <a:cs typeface="+mn-cs"/>
                <a:sym typeface="DM Sans Regular"/>
              </a:defRPr>
            </a:lvl1pPr>
          </a:lstStyle>
          <a:p>
            <a:r>
              <a:rPr sz="1000">
                <a:solidFill>
                  <a:schemeClr val="tx2"/>
                </a:solidFill>
              </a:rPr>
              <a:t>Line</a:t>
            </a:r>
          </a:p>
        </p:txBody>
      </p:sp>
      <p:sp>
        <p:nvSpPr>
          <p:cNvPr id="1206" name="Shape"/>
          <p:cNvSpPr/>
          <p:nvPr/>
        </p:nvSpPr>
        <p:spPr>
          <a:xfrm>
            <a:off x="2222500" y="4853220"/>
            <a:ext cx="2306779" cy="24256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12956"/>
                </a:lnTo>
                <a:cubicBezTo>
                  <a:pt x="21600" y="14224"/>
                  <a:pt x="21600" y="15239"/>
                  <a:pt x="21594" y="16063"/>
                </a:cubicBezTo>
                <a:cubicBezTo>
                  <a:pt x="21589" y="16888"/>
                  <a:pt x="21578" y="17522"/>
                  <a:pt x="21555" y="18029"/>
                </a:cubicBezTo>
                <a:cubicBezTo>
                  <a:pt x="21527" y="18761"/>
                  <a:pt x="21483" y="19414"/>
                  <a:pt x="21427" y="19952"/>
                </a:cubicBezTo>
                <a:cubicBezTo>
                  <a:pt x="21370" y="20489"/>
                  <a:pt x="21301" y="20910"/>
                  <a:pt x="21225" y="21176"/>
                </a:cubicBezTo>
                <a:cubicBezTo>
                  <a:pt x="21171" y="21388"/>
                  <a:pt x="21104" y="21494"/>
                  <a:pt x="21018" y="21547"/>
                </a:cubicBezTo>
                <a:cubicBezTo>
                  <a:pt x="20931" y="21600"/>
                  <a:pt x="20824" y="21600"/>
                  <a:pt x="20691" y="21600"/>
                </a:cubicBezTo>
                <a:lnTo>
                  <a:pt x="15557" y="21600"/>
                </a:lnTo>
                <a:moveTo>
                  <a:pt x="6043" y="21600"/>
                </a:moveTo>
                <a:lnTo>
                  <a:pt x="909" y="21600"/>
                </a:lnTo>
                <a:cubicBezTo>
                  <a:pt x="776" y="21600"/>
                  <a:pt x="669" y="21600"/>
                  <a:pt x="582" y="21547"/>
                </a:cubicBezTo>
                <a:cubicBezTo>
                  <a:pt x="496" y="21494"/>
                  <a:pt x="429" y="21388"/>
                  <a:pt x="375" y="21176"/>
                </a:cubicBezTo>
                <a:cubicBezTo>
                  <a:pt x="299" y="20910"/>
                  <a:pt x="230" y="20489"/>
                  <a:pt x="173" y="19952"/>
                </a:cubicBezTo>
                <a:cubicBezTo>
                  <a:pt x="117" y="19414"/>
                  <a:pt x="73" y="18761"/>
                  <a:pt x="45" y="18029"/>
                </a:cubicBezTo>
                <a:cubicBezTo>
                  <a:pt x="22" y="17522"/>
                  <a:pt x="11" y="16888"/>
                  <a:pt x="6" y="16063"/>
                </a:cubicBezTo>
                <a:cubicBezTo>
                  <a:pt x="0" y="15239"/>
                  <a:pt x="0" y="14224"/>
                  <a:pt x="0" y="12956"/>
                </a:cubicBezTo>
                <a:lnTo>
                  <a:pt x="0" y="0"/>
                </a:lnTo>
              </a:path>
            </a:pathLst>
          </a:custGeom>
          <a:ln w="25400">
            <a:solidFill>
              <a:schemeClr val="accent6"/>
            </a:solidFill>
            <a:miter lim="400000"/>
          </a:ln>
        </p:spPr>
        <p:txBody>
          <a:bodyPr lIns="0" tIns="0" rIns="0" bIns="0" anchor="ctr"/>
          <a:lstStyle/>
          <a:p>
            <a:pPr defTabSz="764352">
              <a:defRPr sz="5400">
                <a:solidFill>
                  <a:srgbClr val="FFFFFF"/>
                </a:solidFill>
              </a:defRPr>
            </a:pPr>
            <a:endParaRPr sz="2700"/>
          </a:p>
        </p:txBody>
      </p:sp>
      <p:sp>
        <p:nvSpPr>
          <p:cNvPr id="1207" name="Line"/>
          <p:cNvSpPr/>
          <p:nvPr/>
        </p:nvSpPr>
        <p:spPr>
          <a:xfrm>
            <a:off x="10961026" y="6207051"/>
            <a:ext cx="1" cy="247219"/>
          </a:xfrm>
          <a:prstGeom prst="line">
            <a:avLst/>
          </a:prstGeom>
          <a:ln w="25400">
            <a:solidFill>
              <a:schemeClr val="accent6"/>
            </a:solidFill>
            <a:miter lim="400000"/>
          </a:ln>
        </p:spPr>
        <p:txBody>
          <a:bodyPr lIns="22859" tIns="22859" rIns="22859" bIns="22859"/>
          <a:lstStyle/>
          <a:p>
            <a:endParaRPr sz="90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79AB719-E906-7C8B-5701-EFEA92A5FB46}"/>
              </a:ext>
            </a:extLst>
          </p:cNvPr>
          <p:cNvGrpSpPr/>
          <p:nvPr/>
        </p:nvGrpSpPr>
        <p:grpSpPr>
          <a:xfrm>
            <a:off x="734938" y="1532647"/>
            <a:ext cx="9804400" cy="4335535"/>
            <a:chOff x="734938" y="1532647"/>
            <a:chExt cx="9804400" cy="4335535"/>
          </a:xfrm>
        </p:grpSpPr>
        <p:pic>
          <p:nvPicPr>
            <p:cNvPr id="3" name="Picture 2">
              <a:extLst>
                <a:ext uri="{FF2B5EF4-FFF2-40B4-BE49-F238E27FC236}">
                  <a16:creationId xmlns:a16="http://schemas.microsoft.com/office/drawing/2014/main" id="{473DD5B4-208C-CF53-58BA-EE451D22DDAD}"/>
                </a:ext>
              </a:extLst>
            </p:cNvPr>
            <p:cNvPicPr>
              <a:picLocks noChangeAspect="1"/>
            </p:cNvPicPr>
            <p:nvPr/>
          </p:nvPicPr>
          <p:blipFill>
            <a:blip r:embed="rId2"/>
            <a:stretch>
              <a:fillRect/>
            </a:stretch>
          </p:blipFill>
          <p:spPr>
            <a:xfrm>
              <a:off x="734938" y="1532647"/>
              <a:ext cx="7772400" cy="2679352"/>
            </a:xfrm>
            <a:prstGeom prst="rect">
              <a:avLst/>
            </a:prstGeom>
          </p:spPr>
        </p:pic>
        <p:pic>
          <p:nvPicPr>
            <p:cNvPr id="5" name="Picture 4">
              <a:extLst>
                <a:ext uri="{FF2B5EF4-FFF2-40B4-BE49-F238E27FC236}">
                  <a16:creationId xmlns:a16="http://schemas.microsoft.com/office/drawing/2014/main" id="{D01CC0DC-83CB-D0F0-5488-B2E79E9A6E1B}"/>
                </a:ext>
              </a:extLst>
            </p:cNvPr>
            <p:cNvPicPr>
              <a:picLocks noChangeAspect="1"/>
            </p:cNvPicPr>
            <p:nvPr/>
          </p:nvPicPr>
          <p:blipFill>
            <a:blip r:embed="rId3">
              <a:duotone>
                <a:schemeClr val="accent5">
                  <a:shade val="45000"/>
                  <a:satMod val="135000"/>
                </a:schemeClr>
                <a:prstClr val="white"/>
              </a:duotone>
            </a:blip>
            <a:stretch>
              <a:fillRect/>
            </a:stretch>
          </p:blipFill>
          <p:spPr>
            <a:xfrm>
              <a:off x="6475338" y="4140982"/>
              <a:ext cx="4064000" cy="1727200"/>
            </a:xfrm>
            <a:prstGeom prst="rect">
              <a:avLst/>
            </a:prstGeom>
          </p:spPr>
        </p:pic>
      </p:grpSp>
    </p:spTree>
    <p:extLst>
      <p:ext uri="{BB962C8B-B14F-4D97-AF65-F5344CB8AC3E}">
        <p14:creationId xmlns:p14="http://schemas.microsoft.com/office/powerpoint/2010/main" val="260960339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A75B57-5071-B916-2F19-11C21132E5D5}"/>
              </a:ext>
            </a:extLst>
          </p:cNvPr>
          <p:cNvPicPr>
            <a:picLocks noChangeAspect="1"/>
          </p:cNvPicPr>
          <p:nvPr/>
        </p:nvPicPr>
        <p:blipFill>
          <a:blip r:embed="rId2"/>
          <a:stretch>
            <a:fillRect/>
          </a:stretch>
        </p:blipFill>
        <p:spPr>
          <a:xfrm>
            <a:off x="0" y="0"/>
            <a:ext cx="12191999" cy="6868180"/>
          </a:xfrm>
          <a:prstGeom prst="rect">
            <a:avLst/>
          </a:prstGeom>
        </p:spPr>
      </p:pic>
    </p:spTree>
    <p:extLst>
      <p:ext uri="{BB962C8B-B14F-4D97-AF65-F5344CB8AC3E}">
        <p14:creationId xmlns:p14="http://schemas.microsoft.com/office/powerpoint/2010/main" val="95879695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B104DE-5ED2-7060-730C-2AB107F32619}"/>
              </a:ext>
            </a:extLst>
          </p:cNvPr>
          <p:cNvPicPr>
            <a:picLocks noChangeAspect="1"/>
          </p:cNvPicPr>
          <p:nvPr/>
        </p:nvPicPr>
        <p:blipFill>
          <a:blip r:embed="rId2"/>
          <a:stretch>
            <a:fillRect/>
          </a:stretch>
        </p:blipFill>
        <p:spPr>
          <a:xfrm>
            <a:off x="353008" y="1050763"/>
            <a:ext cx="11506200" cy="5715399"/>
          </a:xfrm>
          <a:prstGeom prst="rect">
            <a:avLst/>
          </a:prstGeom>
        </p:spPr>
      </p:pic>
    </p:spTree>
    <p:extLst>
      <p:ext uri="{BB962C8B-B14F-4D97-AF65-F5344CB8AC3E}">
        <p14:creationId xmlns:p14="http://schemas.microsoft.com/office/powerpoint/2010/main" val="43683670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DBB6550-BD2F-8AEC-2465-33584D58DFA0}"/>
              </a:ext>
            </a:extLst>
          </p:cNvPr>
          <p:cNvPicPr>
            <a:picLocks noChangeAspect="1"/>
          </p:cNvPicPr>
          <p:nvPr/>
        </p:nvPicPr>
        <p:blipFill>
          <a:blip r:embed="rId2"/>
          <a:stretch>
            <a:fillRect/>
          </a:stretch>
        </p:blipFill>
        <p:spPr>
          <a:xfrm>
            <a:off x="508688" y="2636780"/>
            <a:ext cx="11174623" cy="3046567"/>
          </a:xfrm>
          <a:prstGeom prst="rect">
            <a:avLst/>
          </a:prstGeom>
        </p:spPr>
      </p:pic>
      <p:sp>
        <p:nvSpPr>
          <p:cNvPr id="9" name="TextBox 8">
            <a:extLst>
              <a:ext uri="{FF2B5EF4-FFF2-40B4-BE49-F238E27FC236}">
                <a16:creationId xmlns:a16="http://schemas.microsoft.com/office/drawing/2014/main" id="{1A50CA7D-0E03-30EA-B41C-E1E53254543A}"/>
              </a:ext>
            </a:extLst>
          </p:cNvPr>
          <p:cNvSpPr txBox="1"/>
          <p:nvPr/>
        </p:nvSpPr>
        <p:spPr>
          <a:xfrm>
            <a:off x="3050421" y="1406768"/>
            <a:ext cx="6091155" cy="646331"/>
          </a:xfrm>
          <a:prstGeom prst="rect">
            <a:avLst/>
          </a:prstGeom>
          <a:noFill/>
        </p:spPr>
        <p:txBody>
          <a:bodyPr wrap="none" rtlCol="0">
            <a:spAutoFit/>
          </a:bodyPr>
          <a:lstStyle/>
          <a:p>
            <a:r>
              <a:rPr lang="en-RO" sz="3600" b="1" dirty="0">
                <a:solidFill>
                  <a:srgbClr val="0070C0"/>
                </a:solidFill>
              </a:rPr>
              <a:t>Container Technology Timeline</a:t>
            </a:r>
          </a:p>
        </p:txBody>
      </p:sp>
    </p:spTree>
    <p:extLst>
      <p:ext uri="{BB962C8B-B14F-4D97-AF65-F5344CB8AC3E}">
        <p14:creationId xmlns:p14="http://schemas.microsoft.com/office/powerpoint/2010/main" val="356655715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D1D9FE-CB5B-C719-8CF1-B8220F374427}"/>
              </a:ext>
            </a:extLst>
          </p:cNvPr>
          <p:cNvSpPr txBox="1"/>
          <p:nvPr/>
        </p:nvSpPr>
        <p:spPr>
          <a:xfrm>
            <a:off x="4571709" y="5878448"/>
            <a:ext cx="3048581" cy="369332"/>
          </a:xfrm>
          <a:prstGeom prst="rect">
            <a:avLst/>
          </a:prstGeom>
          <a:noFill/>
        </p:spPr>
        <p:txBody>
          <a:bodyPr wrap="square">
            <a:spAutoFit/>
          </a:bodyPr>
          <a:lstStyle/>
          <a:p>
            <a:r>
              <a:rPr lang="en-RO" dirty="0"/>
              <a:t>condition ? true_val : false_val</a:t>
            </a:r>
          </a:p>
        </p:txBody>
      </p:sp>
      <p:pic>
        <p:nvPicPr>
          <p:cNvPr id="4" name="Picture 3">
            <a:extLst>
              <a:ext uri="{FF2B5EF4-FFF2-40B4-BE49-F238E27FC236}">
                <a16:creationId xmlns:a16="http://schemas.microsoft.com/office/drawing/2014/main" id="{F338E9DC-9831-A5D3-4D2D-52ACC4ECFCD6}"/>
              </a:ext>
            </a:extLst>
          </p:cNvPr>
          <p:cNvPicPr>
            <a:picLocks noChangeAspect="1"/>
          </p:cNvPicPr>
          <p:nvPr/>
        </p:nvPicPr>
        <p:blipFill>
          <a:blip r:embed="rId2"/>
          <a:stretch>
            <a:fillRect/>
          </a:stretch>
        </p:blipFill>
        <p:spPr>
          <a:xfrm>
            <a:off x="2524489" y="2215374"/>
            <a:ext cx="1905000" cy="1066800"/>
          </a:xfrm>
          <a:prstGeom prst="rect">
            <a:avLst/>
          </a:prstGeom>
        </p:spPr>
      </p:pic>
      <p:sp>
        <p:nvSpPr>
          <p:cNvPr id="5" name="TextBox 4">
            <a:extLst>
              <a:ext uri="{FF2B5EF4-FFF2-40B4-BE49-F238E27FC236}">
                <a16:creationId xmlns:a16="http://schemas.microsoft.com/office/drawing/2014/main" id="{3B774CB7-E873-0551-4A83-D1ECED81B197}"/>
              </a:ext>
            </a:extLst>
          </p:cNvPr>
          <p:cNvSpPr txBox="1"/>
          <p:nvPr/>
        </p:nvSpPr>
        <p:spPr>
          <a:xfrm>
            <a:off x="7266339" y="2425609"/>
            <a:ext cx="308098" cy="646331"/>
          </a:xfrm>
          <a:prstGeom prst="rect">
            <a:avLst/>
          </a:prstGeom>
          <a:noFill/>
        </p:spPr>
        <p:txBody>
          <a:bodyPr wrap="none" rtlCol="0">
            <a:spAutoFit/>
          </a:bodyPr>
          <a:lstStyle/>
          <a:p>
            <a:r>
              <a:rPr lang="en-RO" sz="3600" dirty="0">
                <a:solidFill>
                  <a:srgbClr val="0070C0"/>
                </a:solidFill>
              </a:rPr>
              <a:t>:</a:t>
            </a:r>
          </a:p>
        </p:txBody>
      </p:sp>
      <p:sp>
        <p:nvSpPr>
          <p:cNvPr id="6" name="TextBox 5">
            <a:extLst>
              <a:ext uri="{FF2B5EF4-FFF2-40B4-BE49-F238E27FC236}">
                <a16:creationId xmlns:a16="http://schemas.microsoft.com/office/drawing/2014/main" id="{F36D1330-11AA-C875-DAE0-1814A69F5656}"/>
              </a:ext>
            </a:extLst>
          </p:cNvPr>
          <p:cNvSpPr txBox="1"/>
          <p:nvPr/>
        </p:nvSpPr>
        <p:spPr>
          <a:xfrm>
            <a:off x="4575493" y="2425610"/>
            <a:ext cx="397866" cy="646331"/>
          </a:xfrm>
          <a:prstGeom prst="rect">
            <a:avLst/>
          </a:prstGeom>
          <a:noFill/>
        </p:spPr>
        <p:txBody>
          <a:bodyPr wrap="none" rtlCol="0">
            <a:spAutoFit/>
          </a:bodyPr>
          <a:lstStyle/>
          <a:p>
            <a:r>
              <a:rPr lang="en-RO" sz="3600" dirty="0">
                <a:solidFill>
                  <a:srgbClr val="0070C0"/>
                </a:solidFill>
              </a:rPr>
              <a:t>?</a:t>
            </a:r>
          </a:p>
        </p:txBody>
      </p:sp>
      <p:pic>
        <p:nvPicPr>
          <p:cNvPr id="7" name="Picture 6">
            <a:extLst>
              <a:ext uri="{FF2B5EF4-FFF2-40B4-BE49-F238E27FC236}">
                <a16:creationId xmlns:a16="http://schemas.microsoft.com/office/drawing/2014/main" id="{19F9E4FB-C401-F471-4D54-3895AC023418}"/>
              </a:ext>
            </a:extLst>
          </p:cNvPr>
          <p:cNvPicPr>
            <a:picLocks noChangeAspect="1"/>
          </p:cNvPicPr>
          <p:nvPr/>
        </p:nvPicPr>
        <p:blipFill>
          <a:blip r:embed="rId3"/>
          <a:stretch>
            <a:fillRect/>
          </a:stretch>
        </p:blipFill>
        <p:spPr>
          <a:xfrm>
            <a:off x="5384800" y="2043562"/>
            <a:ext cx="1422400" cy="1422400"/>
          </a:xfrm>
          <a:prstGeom prst="rect">
            <a:avLst/>
          </a:prstGeom>
        </p:spPr>
      </p:pic>
      <p:sp>
        <p:nvSpPr>
          <p:cNvPr id="8" name="TextBox 7">
            <a:extLst>
              <a:ext uri="{FF2B5EF4-FFF2-40B4-BE49-F238E27FC236}">
                <a16:creationId xmlns:a16="http://schemas.microsoft.com/office/drawing/2014/main" id="{AFE34850-D950-3BD8-0FC8-D23AA3615F06}"/>
              </a:ext>
            </a:extLst>
          </p:cNvPr>
          <p:cNvSpPr txBox="1"/>
          <p:nvPr/>
        </p:nvSpPr>
        <p:spPr>
          <a:xfrm>
            <a:off x="3029776" y="1339832"/>
            <a:ext cx="6747938" cy="615553"/>
          </a:xfrm>
          <a:prstGeom prst="rect">
            <a:avLst/>
          </a:prstGeom>
          <a:noFill/>
        </p:spPr>
        <p:txBody>
          <a:bodyPr wrap="none" rtlCol="0">
            <a:spAutoFit/>
          </a:bodyPr>
          <a:lstStyle/>
          <a:p>
            <a:r>
              <a:rPr lang="en-GB" sz="3400" b="1" i="0" dirty="0">
                <a:solidFill>
                  <a:srgbClr val="0070C0"/>
                </a:solidFill>
                <a:effectLst/>
                <a:latin typeface="source-serif-pro"/>
              </a:rPr>
              <a:t>Docker and Container are the same?</a:t>
            </a:r>
            <a:endParaRPr lang="en-RO" sz="3400" dirty="0">
              <a:solidFill>
                <a:srgbClr val="0070C0"/>
              </a:solidFill>
            </a:endParaRPr>
          </a:p>
        </p:txBody>
      </p:sp>
      <p:sp>
        <p:nvSpPr>
          <p:cNvPr id="10" name="TextBox 9">
            <a:extLst>
              <a:ext uri="{FF2B5EF4-FFF2-40B4-BE49-F238E27FC236}">
                <a16:creationId xmlns:a16="http://schemas.microsoft.com/office/drawing/2014/main" id="{D166B666-A14A-CDF8-620C-5FF85C117F44}"/>
              </a:ext>
            </a:extLst>
          </p:cNvPr>
          <p:cNvSpPr txBox="1"/>
          <p:nvPr/>
        </p:nvSpPr>
        <p:spPr>
          <a:xfrm>
            <a:off x="8033576" y="2457018"/>
            <a:ext cx="1034642" cy="646331"/>
          </a:xfrm>
          <a:prstGeom prst="rect">
            <a:avLst/>
          </a:prstGeom>
          <a:noFill/>
        </p:spPr>
        <p:txBody>
          <a:bodyPr wrap="none" rtlCol="0">
            <a:spAutoFit/>
          </a:bodyPr>
          <a:lstStyle/>
          <a:p>
            <a:r>
              <a:rPr lang="en-RO" sz="3600" b="1" dirty="0">
                <a:solidFill>
                  <a:srgbClr val="0070C0"/>
                </a:solidFill>
              </a:rPr>
              <a:t>True</a:t>
            </a:r>
          </a:p>
        </p:txBody>
      </p:sp>
      <p:pic>
        <p:nvPicPr>
          <p:cNvPr id="11" name="Picture 10">
            <a:extLst>
              <a:ext uri="{FF2B5EF4-FFF2-40B4-BE49-F238E27FC236}">
                <a16:creationId xmlns:a16="http://schemas.microsoft.com/office/drawing/2014/main" id="{7A56F8EC-BFDB-60E8-CA63-B20118958C66}"/>
              </a:ext>
            </a:extLst>
          </p:cNvPr>
          <p:cNvPicPr>
            <a:picLocks noChangeAspect="1"/>
          </p:cNvPicPr>
          <p:nvPr/>
        </p:nvPicPr>
        <p:blipFill>
          <a:blip r:embed="rId2"/>
          <a:stretch>
            <a:fillRect/>
          </a:stretch>
        </p:blipFill>
        <p:spPr>
          <a:xfrm>
            <a:off x="5139428" y="4319874"/>
            <a:ext cx="1905000" cy="1066800"/>
          </a:xfrm>
          <a:prstGeom prst="rect">
            <a:avLst/>
          </a:prstGeom>
        </p:spPr>
      </p:pic>
      <p:sp>
        <p:nvSpPr>
          <p:cNvPr id="12" name="TextBox 11">
            <a:extLst>
              <a:ext uri="{FF2B5EF4-FFF2-40B4-BE49-F238E27FC236}">
                <a16:creationId xmlns:a16="http://schemas.microsoft.com/office/drawing/2014/main" id="{98712FCC-3AC6-87F2-584A-3B2B8A56E527}"/>
              </a:ext>
            </a:extLst>
          </p:cNvPr>
          <p:cNvSpPr txBox="1"/>
          <p:nvPr/>
        </p:nvSpPr>
        <p:spPr>
          <a:xfrm>
            <a:off x="7264302" y="4579450"/>
            <a:ext cx="308098" cy="646331"/>
          </a:xfrm>
          <a:prstGeom prst="rect">
            <a:avLst/>
          </a:prstGeom>
          <a:noFill/>
        </p:spPr>
        <p:txBody>
          <a:bodyPr wrap="none" rtlCol="0">
            <a:spAutoFit/>
          </a:bodyPr>
          <a:lstStyle/>
          <a:p>
            <a:r>
              <a:rPr lang="en-RO" sz="3600" dirty="0">
                <a:solidFill>
                  <a:srgbClr val="0070C0"/>
                </a:solidFill>
              </a:rPr>
              <a:t>:</a:t>
            </a:r>
          </a:p>
        </p:txBody>
      </p:sp>
      <p:sp>
        <p:nvSpPr>
          <p:cNvPr id="13" name="TextBox 12">
            <a:extLst>
              <a:ext uri="{FF2B5EF4-FFF2-40B4-BE49-F238E27FC236}">
                <a16:creationId xmlns:a16="http://schemas.microsoft.com/office/drawing/2014/main" id="{1043E7C1-7698-E285-9AEB-45EBE501B9F9}"/>
              </a:ext>
            </a:extLst>
          </p:cNvPr>
          <p:cNvSpPr txBox="1"/>
          <p:nvPr/>
        </p:nvSpPr>
        <p:spPr>
          <a:xfrm>
            <a:off x="4580146" y="4567344"/>
            <a:ext cx="397866" cy="646331"/>
          </a:xfrm>
          <a:prstGeom prst="rect">
            <a:avLst/>
          </a:prstGeom>
          <a:noFill/>
        </p:spPr>
        <p:txBody>
          <a:bodyPr wrap="none" rtlCol="0">
            <a:spAutoFit/>
          </a:bodyPr>
          <a:lstStyle/>
          <a:p>
            <a:r>
              <a:rPr lang="en-RO" sz="3600" dirty="0">
                <a:solidFill>
                  <a:srgbClr val="0070C0"/>
                </a:solidFill>
              </a:rPr>
              <a:t>?</a:t>
            </a:r>
          </a:p>
        </p:txBody>
      </p:sp>
      <p:pic>
        <p:nvPicPr>
          <p:cNvPr id="14" name="Picture 13">
            <a:extLst>
              <a:ext uri="{FF2B5EF4-FFF2-40B4-BE49-F238E27FC236}">
                <a16:creationId xmlns:a16="http://schemas.microsoft.com/office/drawing/2014/main" id="{D9D58157-34BF-F08B-70F7-269186F366CD}"/>
              </a:ext>
            </a:extLst>
          </p:cNvPr>
          <p:cNvPicPr>
            <a:picLocks noChangeAspect="1"/>
          </p:cNvPicPr>
          <p:nvPr/>
        </p:nvPicPr>
        <p:blipFill>
          <a:blip r:embed="rId3"/>
          <a:stretch>
            <a:fillRect/>
          </a:stretch>
        </p:blipFill>
        <p:spPr>
          <a:xfrm>
            <a:off x="2765789" y="4179309"/>
            <a:ext cx="1422400" cy="1422400"/>
          </a:xfrm>
          <a:prstGeom prst="rect">
            <a:avLst/>
          </a:prstGeom>
        </p:spPr>
      </p:pic>
      <p:sp>
        <p:nvSpPr>
          <p:cNvPr id="15" name="TextBox 14">
            <a:extLst>
              <a:ext uri="{FF2B5EF4-FFF2-40B4-BE49-F238E27FC236}">
                <a16:creationId xmlns:a16="http://schemas.microsoft.com/office/drawing/2014/main" id="{5E51FB3F-EF7B-7D52-758B-5C38709EB52E}"/>
              </a:ext>
            </a:extLst>
          </p:cNvPr>
          <p:cNvSpPr txBox="1"/>
          <p:nvPr/>
        </p:nvSpPr>
        <p:spPr>
          <a:xfrm>
            <a:off x="8033576" y="4579449"/>
            <a:ext cx="1141851" cy="646331"/>
          </a:xfrm>
          <a:prstGeom prst="rect">
            <a:avLst/>
          </a:prstGeom>
          <a:noFill/>
        </p:spPr>
        <p:txBody>
          <a:bodyPr wrap="none" rtlCol="0">
            <a:spAutoFit/>
          </a:bodyPr>
          <a:lstStyle/>
          <a:p>
            <a:r>
              <a:rPr lang="en-RO" sz="3600" b="1" dirty="0">
                <a:solidFill>
                  <a:srgbClr val="0070C0"/>
                </a:solidFill>
              </a:rPr>
              <a:t>False</a:t>
            </a:r>
          </a:p>
        </p:txBody>
      </p:sp>
      <p:sp>
        <p:nvSpPr>
          <p:cNvPr id="16" name="TextBox 15">
            <a:extLst>
              <a:ext uri="{FF2B5EF4-FFF2-40B4-BE49-F238E27FC236}">
                <a16:creationId xmlns:a16="http://schemas.microsoft.com/office/drawing/2014/main" id="{FCAD061C-EB08-72B2-8BF0-DA604711026A}"/>
              </a:ext>
            </a:extLst>
          </p:cNvPr>
          <p:cNvSpPr txBox="1"/>
          <p:nvPr/>
        </p:nvSpPr>
        <p:spPr>
          <a:xfrm>
            <a:off x="4429489" y="3616358"/>
            <a:ext cx="3048581" cy="369332"/>
          </a:xfrm>
          <a:prstGeom prst="rect">
            <a:avLst/>
          </a:prstGeom>
          <a:noFill/>
        </p:spPr>
        <p:txBody>
          <a:bodyPr wrap="square">
            <a:spAutoFit/>
          </a:bodyPr>
          <a:lstStyle/>
          <a:p>
            <a:r>
              <a:rPr lang="en-RO" dirty="0"/>
              <a:t>condition ? true_val : true_val</a:t>
            </a:r>
          </a:p>
        </p:txBody>
      </p:sp>
    </p:spTree>
    <p:extLst>
      <p:ext uri="{BB962C8B-B14F-4D97-AF65-F5344CB8AC3E}">
        <p14:creationId xmlns:p14="http://schemas.microsoft.com/office/powerpoint/2010/main" val="1314824412"/>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19188</TotalTime>
  <Words>1596</Words>
  <Application>Microsoft Macintosh PowerPoint</Application>
  <PresentationFormat>Widescreen</PresentationFormat>
  <Paragraphs>200</Paragraphs>
  <Slides>40</Slides>
  <Notes>1</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40</vt:i4>
      </vt:variant>
    </vt:vector>
  </HeadingPairs>
  <TitlesOfParts>
    <vt:vector size="58" baseType="lpstr">
      <vt:lpstr>-apple-system</vt:lpstr>
      <vt:lpstr>Arial</vt:lpstr>
      <vt:lpstr>Calibri</vt:lpstr>
      <vt:lpstr>Calibri Light</vt:lpstr>
      <vt:lpstr>Courier New</vt:lpstr>
      <vt:lpstr>DM Sans Bold</vt:lpstr>
      <vt:lpstr>Helvetica</vt:lpstr>
      <vt:lpstr>Helvetica Neue</vt:lpstr>
      <vt:lpstr>inherit</vt:lpstr>
      <vt:lpstr>Lato</vt:lpstr>
      <vt:lpstr>maven-pro</vt:lpstr>
      <vt:lpstr>Open Sans</vt:lpstr>
      <vt:lpstr>Roboto</vt:lpstr>
      <vt:lpstr>sohne</vt:lpstr>
      <vt:lpstr>Source Code Pro</vt:lpstr>
      <vt:lpstr>source-serif-pro</vt:lpstr>
      <vt:lpstr>var( --e-global-typography-primary-font-family )</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Igor Bezu</dc:creator>
  <cp:lastModifiedBy>Igor Bezu</cp:lastModifiedBy>
  <cp:revision>7</cp:revision>
  <dcterms:created xsi:type="dcterms:W3CDTF">2023-08-08T10:36:59Z</dcterms:created>
  <dcterms:modified xsi:type="dcterms:W3CDTF">2023-09-22T17:35:10Z</dcterms:modified>
</cp:coreProperties>
</file>

<file path=docProps/thumbnail.jpeg>
</file>